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2"/>
  </p:sldMasterIdLst>
  <p:notesMasterIdLst>
    <p:notesMasterId r:id="rId16"/>
  </p:notesMasterIdLst>
  <p:handoutMasterIdLst>
    <p:handoutMasterId r:id="rId17"/>
  </p:handout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howGuides="1">
      <p:cViewPr varScale="1">
        <p:scale>
          <a:sx n="82" d="100"/>
          <a:sy n="82" d="100"/>
        </p:scale>
        <p:origin x="720" y="96"/>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5/18/2025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5/18/2025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2748074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0" y="0"/>
            <a:ext cx="1222797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398">
                <a:effectLst/>
              </a:defRPr>
            </a:lvl1pPr>
          </a:lstStyle>
          <a:p>
            <a:r>
              <a:rPr lang="en-US"/>
              <a:t>Click to edit Master title style</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1154" y="5037663"/>
            <a:ext cx="897233" cy="279400"/>
          </a:xfrm>
        </p:spPr>
        <p:txBody>
          <a:bodyPr/>
          <a:lstStyle/>
          <a:p>
            <a:fld id="{EA321C1E-F4C4-428E-AB2C-0A968B3AEA02}" type="datetime1">
              <a:rPr lang="en-US" smtClean="0"/>
              <a:t>5/18/2025</a:t>
            </a:fld>
            <a:endParaRPr lang="en-US"/>
          </a:p>
        </p:txBody>
      </p:sp>
      <p:sp>
        <p:nvSpPr>
          <p:cNvPr id="5" name="Footer Placeholder 4"/>
          <p:cNvSpPr>
            <a:spLocks noGrp="1"/>
          </p:cNvSpPr>
          <p:nvPr>
            <p:ph type="ftr" sz="quarter" idx="11"/>
          </p:nvPr>
        </p:nvSpPr>
        <p:spPr>
          <a:xfrm>
            <a:off x="2691696" y="5037663"/>
            <a:ext cx="5213277" cy="279400"/>
          </a:xfrm>
        </p:spPr>
        <p:txBody>
          <a:bodyPr/>
          <a:lstStyle/>
          <a:p>
            <a:endParaRPr lang="en-US"/>
          </a:p>
        </p:txBody>
      </p:sp>
      <p:sp>
        <p:nvSpPr>
          <p:cNvPr id="6" name="Slide Number Placeholder 5"/>
          <p:cNvSpPr>
            <a:spLocks noGrp="1"/>
          </p:cNvSpPr>
          <p:nvPr>
            <p:ph type="sldNum" sz="quarter" idx="12"/>
          </p:nvPr>
        </p:nvSpPr>
        <p:spPr>
          <a:xfrm>
            <a:off x="8954568" y="5037663"/>
            <a:ext cx="551023" cy="279400"/>
          </a:xfrm>
        </p:spPr>
        <p:txBody>
          <a:bodyPr/>
          <a:lstStyle/>
          <a:p>
            <a:fld id="{7DC1BBB0-96F0-4077-A278-0F3FB5C104D3}" type="slidenum">
              <a:rPr lang="en-US" smtClean="0"/>
              <a:pPr/>
              <a:t>‹#›</a:t>
            </a:fld>
            <a:endParaRPr lang="en-US"/>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9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ECAE35-1C35-4D77-9B3D-53EF4C69F436}" type="datetime1">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265299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1461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19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5142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7360974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9124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8405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0183B-2599-4C1D-AD6D-5B16EB7D3C87}"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70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62E89-3582-4B1F-984C-F3ECC7AE9F55}"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6C13-54DF-4C1D-865C-61E076D0D04F}"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06817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79F7B-F80B-466F-B0C8-AEA3BFB37BF1}" type="datetime1">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04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AB0801-7BCB-48C4-8CDC-E750B9A4D358}" type="datetime1">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91381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9061"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061"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3ED97-2A6F-4771-AFCD-9917647BC800}" type="datetime1">
              <a:rPr lang="en-US" smtClean="0"/>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97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C437A-0FE7-4C86-BFB0-B6B8407562F9}" type="datetime1">
              <a:rPr lang="en-US" smtClean="0"/>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4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697BB-4962-43D1-8FB7-F31ABEEF66A1}" type="datetime1">
              <a:rPr lang="en-US" smtClean="0"/>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13590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399" b="0"/>
            </a:lvl1pPr>
          </a:lstStyle>
          <a:p>
            <a:r>
              <a:rPr lang="en-US"/>
              <a:t>Click to edit Master title style</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18707-E6E5-4948-AA0F-51CA07925AE1}" type="datetime1">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799"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D71185-418D-40F3-80A2-3798EF34B440}" type="datetime1">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3" name="Rectangle 2">
            <a:extLst>
              <a:ext uri="{FF2B5EF4-FFF2-40B4-BE49-F238E27FC236}">
                <a16:creationId xmlns:a16="http://schemas.microsoft.com/office/drawing/2014/main" id="{7814433C-0571-DB96-17F6-4296ABE58E4C}"/>
              </a:ext>
            </a:extLst>
          </p:cNvPr>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92925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2" y="0"/>
            <a:ext cx="12226777"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ECAE35-1C35-4D77-9B3D-53EF4C69F436}" type="datetime1">
              <a:rPr lang="en-US" smtClean="0"/>
              <a:t>5/18/2025</a:t>
            </a:fld>
            <a:endParaRPr lang="en-US"/>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4526885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063" rtl="0" eaLnBrk="1" latinLnBrk="0" hangingPunct="1">
        <a:spcBef>
          <a:spcPct val="0"/>
        </a:spcBef>
        <a:buNone/>
        <a:defRPr sz="439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guide id="4" pos="71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180" y="-217148"/>
            <a:ext cx="12036465" cy="1739767"/>
          </a:xfrm>
          <a:prstGeom prst="rect">
            <a:avLst/>
          </a:prstGeom>
          <a:solidFill>
            <a:srgbClr val="7030A0"/>
          </a:solidFill>
          <a:ln>
            <a:solidFill>
              <a:srgbClr val="7030A0"/>
            </a:solidFill>
          </a:ln>
        </p:spPr>
        <p:txBody>
          <a:bodyPr vert="horz" wrap="square" lIns="0" tIns="78085" rIns="0" bIns="0" rtlCol="0" anchor="ctr">
            <a:spAutoFit/>
          </a:bodyPr>
          <a:lstStyle/>
          <a:p>
            <a:pPr>
              <a:lnSpc>
                <a:spcPct val="100000"/>
              </a:lnSpc>
              <a:spcBef>
                <a:spcPts val="615"/>
              </a:spcBef>
            </a:pPr>
            <a:r>
              <a:rPr lang="en-IN" sz="5398" dirty="0">
                <a:solidFill>
                  <a:schemeClr val="bg1"/>
                </a:solidFill>
              </a:rPr>
              <a:t>NAWADA VIDHI MAHAVIDYALAYA</a:t>
            </a:r>
            <a:endParaRPr sz="5398" spc="-25" dirty="0">
              <a:solidFill>
                <a:schemeClr val="bg1"/>
              </a:solidFill>
            </a:endParaRPr>
          </a:p>
        </p:txBody>
      </p:sp>
      <p:sp>
        <p:nvSpPr>
          <p:cNvPr id="5" name="object 2">
            <a:extLst>
              <a:ext uri="{FF2B5EF4-FFF2-40B4-BE49-F238E27FC236}">
                <a16:creationId xmlns:a16="http://schemas.microsoft.com/office/drawing/2014/main" id="{D1EA23EE-AD76-BA7E-C2AF-FD382EABE430}"/>
              </a:ext>
            </a:extLst>
          </p:cNvPr>
          <p:cNvSpPr txBox="1">
            <a:spLocks/>
          </p:cNvSpPr>
          <p:nvPr/>
        </p:nvSpPr>
        <p:spPr>
          <a:xfrm>
            <a:off x="2589212" y="2286000"/>
            <a:ext cx="6627674" cy="1525021"/>
          </a:xfrm>
          <a:prstGeom prst="rect">
            <a:avLst/>
          </a:prstGeom>
          <a:solidFill>
            <a:schemeClr val="accent5"/>
          </a:solidFill>
          <a:ln>
            <a:solidFill>
              <a:srgbClr val="0070C0"/>
            </a:solidFill>
          </a:ln>
        </p:spPr>
        <p:txBody>
          <a:bodyPr vert="horz" wrap="square" lIns="0" tIns="78085" rIns="0" bIns="0" rtlCol="0">
            <a:spAutoFit/>
          </a:bodyPr>
          <a:lstStyle>
            <a:lvl1pPr>
              <a:defRPr sz="4000" b="1" i="1" u="sng">
                <a:solidFill>
                  <a:schemeClr val="tx1"/>
                </a:solidFill>
                <a:latin typeface="Calibri"/>
                <a:ea typeface="+mj-ea"/>
                <a:cs typeface="Calibri"/>
              </a:defRPr>
            </a:lvl1pPr>
          </a:lstStyle>
          <a:p>
            <a:pPr algn="ctr">
              <a:spcBef>
                <a:spcPts val="615"/>
              </a:spcBef>
            </a:pPr>
            <a:r>
              <a:rPr lang="en-IN" sz="2799" i="0">
                <a:solidFill>
                  <a:schemeClr val="bg1"/>
                </a:solidFill>
              </a:rPr>
              <a:t>D.O.P Himanshu</a:t>
            </a:r>
            <a:endParaRPr lang="en-IN" sz="2799" i="0" dirty="0">
              <a:solidFill>
                <a:schemeClr val="bg1"/>
              </a:solidFill>
            </a:endParaRPr>
          </a:p>
          <a:p>
            <a:pPr algn="ctr">
              <a:spcBef>
                <a:spcPts val="615"/>
              </a:spcBef>
            </a:pPr>
            <a:r>
              <a:rPr lang="en-IN" sz="2799" i="0" spc="-25" dirty="0">
                <a:solidFill>
                  <a:schemeClr val="bg1"/>
                </a:solidFill>
              </a:rPr>
              <a:t>Assistant Professor</a:t>
            </a:r>
          </a:p>
          <a:p>
            <a:pPr algn="ctr">
              <a:spcBef>
                <a:spcPts val="615"/>
              </a:spcBef>
            </a:pPr>
            <a:r>
              <a:rPr lang="en-IN" sz="2799" i="0" spc="-25" dirty="0" err="1">
                <a:solidFill>
                  <a:schemeClr val="bg1"/>
                </a:solidFill>
              </a:rPr>
              <a:t>Nawada</a:t>
            </a:r>
            <a:r>
              <a:rPr lang="en-IN" sz="2799" i="0" spc="-25" dirty="0">
                <a:solidFill>
                  <a:schemeClr val="bg1"/>
                </a:solidFill>
              </a:rPr>
              <a:t> Vidhi Mahavidyalaya, </a:t>
            </a:r>
            <a:r>
              <a:rPr lang="en-IN" sz="2799" i="0" spc="-25" dirty="0" err="1">
                <a:solidFill>
                  <a:schemeClr val="bg1"/>
                </a:solidFill>
              </a:rPr>
              <a:t>Nawada</a:t>
            </a:r>
            <a:r>
              <a:rPr lang="en-IN" sz="2799" i="0" spc="-25" dirty="0">
                <a:solidFill>
                  <a:schemeClr val="bg1"/>
                </a:solidFill>
              </a:rPr>
              <a:t> Bihar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6390"/>
            <a:ext cx="10351065" cy="1326321"/>
          </a:xfrm>
        </p:spPr>
        <p:txBody>
          <a:bodyPr>
            <a:normAutofit fontScale="90000"/>
          </a:bodyPr>
          <a:lstStyle/>
          <a:p>
            <a:r>
              <a:rPr lang="en-US" dirty="0">
                <a:solidFill>
                  <a:srgbClr val="00B050"/>
                </a:solidFill>
              </a:rPr>
              <a:t>SUBJECT MATTER OF POLITICAL SCIENCE</a:t>
            </a:r>
            <a:endParaRPr lang="en-US" dirty="0"/>
          </a:p>
        </p:txBody>
      </p:sp>
      <p:sp>
        <p:nvSpPr>
          <p:cNvPr id="3" name="Content Placeholder 2"/>
          <p:cNvSpPr>
            <a:spLocks noGrp="1"/>
          </p:cNvSpPr>
          <p:nvPr>
            <p:ph idx="1"/>
          </p:nvPr>
        </p:nvSpPr>
        <p:spPr>
          <a:xfrm>
            <a:off x="760412" y="1402520"/>
            <a:ext cx="10668000" cy="5150679"/>
          </a:xfrm>
        </p:spPr>
        <p:txBody>
          <a:bodyPr>
            <a:normAutofit/>
          </a:bodyPr>
          <a:lstStyle/>
          <a:p>
            <a:pPr marL="0" indent="0" algn="just">
              <a:buNone/>
            </a:pPr>
            <a:r>
              <a:rPr lang="en-US" sz="2400" dirty="0">
                <a:latin typeface="+mj-lt"/>
              </a:rPr>
              <a:t>  </a:t>
            </a:r>
            <a:r>
              <a:rPr lang="en-US" sz="2400" b="1" i="1" dirty="0">
                <a:solidFill>
                  <a:srgbClr val="00B0F0"/>
                </a:solidFill>
                <a:effectLst/>
                <a:latin typeface="+mj-lt"/>
              </a:rPr>
              <a:t>6. International Relations and International Law: </a:t>
            </a:r>
            <a:r>
              <a:rPr lang="en-US" sz="2400" dirty="0">
                <a:effectLst/>
                <a:latin typeface="+mj-lt"/>
              </a:rPr>
              <a:t>The study of international relations is a growing area of Political Science. It covers such important subjects as diplomacy, international politics, foreign policies and international organizations. In view of world peace, cooperation and even 'world government,' the need for strong international laws and sound international relations can hardly be exaggerated.</a:t>
            </a:r>
          </a:p>
          <a:p>
            <a:pPr marL="0" indent="0">
              <a:buNone/>
            </a:pPr>
            <a:r>
              <a:rPr lang="en-US" sz="2400" b="1" i="1" dirty="0">
                <a:solidFill>
                  <a:srgbClr val="00B0F0"/>
                </a:solidFill>
                <a:effectLst/>
                <a:latin typeface="+mj-lt"/>
              </a:rPr>
              <a:t>  7. Relation between the State and the Individual: </a:t>
            </a:r>
            <a:r>
              <a:rPr lang="en-US" sz="2400" dirty="0">
                <a:effectLst/>
                <a:latin typeface="+mj-lt"/>
              </a:rPr>
              <a:t> The proper adjustment between the authority and power of the state and liberty of the individuals is a knotty problem. Political Science deals with the proper sphere of state action, the limits of political control and the area of individual freedom.</a:t>
            </a:r>
          </a:p>
          <a:p>
            <a:pPr marL="0" indent="0">
              <a:buNone/>
            </a:pPr>
            <a:endParaRPr lang="en-US" b="1" i="1" dirty="0">
              <a:solidFill>
                <a:srgbClr val="00B0F0"/>
              </a:solidFill>
              <a:effectLst/>
            </a:endParaRPr>
          </a:p>
          <a:p>
            <a:pPr marL="0" indent="0">
              <a:buNone/>
            </a:pPr>
            <a:endParaRPr lang="en-US" dirty="0">
              <a:effectLst/>
            </a:endParaRPr>
          </a:p>
          <a:p>
            <a:pPr marL="0" indent="0">
              <a:buNone/>
            </a:pPr>
            <a:endParaRPr lang="en-US" dirty="0"/>
          </a:p>
        </p:txBody>
      </p:sp>
    </p:spTree>
    <p:extLst>
      <p:ext uri="{BB962C8B-B14F-4D97-AF65-F5344CB8AC3E}">
        <p14:creationId xmlns:p14="http://schemas.microsoft.com/office/powerpoint/2010/main" val="153362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nodeType="clickEffect">
                                  <p:stCondLst>
                                    <p:cond delay="0"/>
                                  </p:stCondLst>
                                  <p:childTnLst>
                                    <p:animClr clrSpc="rgb" dir="cw">
                                      <p:cBhvr override="childStyle">
                                        <p:cTn id="16" dur="250" autoRev="1" fill="remove"/>
                                        <p:tgtEl>
                                          <p:spTgt spid="3">
                                            <p:txEl>
                                              <p:pRg st="1" end="1"/>
                                            </p:txEl>
                                          </p:spTgt>
                                        </p:tgtEl>
                                        <p:attrNameLst>
                                          <p:attrName>style.color</p:attrName>
                                        </p:attrNameLst>
                                      </p:cBhvr>
                                      <p:to>
                                        <a:schemeClr val="bg1"/>
                                      </p:to>
                                    </p:animClr>
                                    <p:animClr clrSpc="rgb" dir="cw">
                                      <p:cBhvr>
                                        <p:cTn id="17" dur="250" autoRev="1" fill="remove"/>
                                        <p:tgtEl>
                                          <p:spTgt spid="3">
                                            <p:txEl>
                                              <p:pRg st="1" end="1"/>
                                            </p:txEl>
                                          </p:spTgt>
                                        </p:tgtEl>
                                        <p:attrNameLst>
                                          <p:attrName>fillcolor</p:attrName>
                                        </p:attrNameLst>
                                      </p:cBhvr>
                                      <p:to>
                                        <a:schemeClr val="bg1"/>
                                      </p:to>
                                    </p:animClr>
                                    <p:set>
                                      <p:cBhvr>
                                        <p:cTn id="18" dur="250" autoRev="1" fill="remove"/>
                                        <p:tgtEl>
                                          <p:spTgt spid="3">
                                            <p:txEl>
                                              <p:pRg st="1" end="1"/>
                                            </p:txEl>
                                          </p:spTgt>
                                        </p:tgtEl>
                                        <p:attrNameLst>
                                          <p:attrName>fill.type</p:attrName>
                                        </p:attrNameLst>
                                      </p:cBhvr>
                                      <p:to>
                                        <p:strVal val="solid"/>
                                      </p:to>
                                    </p:set>
                                    <p:set>
                                      <p:cBhvr>
                                        <p:cTn id="19"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28600"/>
            <a:ext cx="10351065" cy="1231605"/>
          </a:xfrm>
        </p:spPr>
        <p:txBody>
          <a:bodyPr/>
          <a:lstStyle/>
          <a:p>
            <a:r>
              <a:rPr lang="en-US" dirty="0">
                <a:solidFill>
                  <a:schemeClr val="accent1"/>
                </a:solidFill>
              </a:rPr>
              <a:t>IS POLITICAL SCIENCE A SCIENCE?</a:t>
            </a:r>
          </a:p>
        </p:txBody>
      </p:sp>
      <p:sp>
        <p:nvSpPr>
          <p:cNvPr id="3" name="Content Placeholder 2"/>
          <p:cNvSpPr>
            <a:spLocks noGrp="1"/>
          </p:cNvSpPr>
          <p:nvPr>
            <p:ph idx="1"/>
          </p:nvPr>
        </p:nvSpPr>
        <p:spPr>
          <a:xfrm>
            <a:off x="842801" y="1464870"/>
            <a:ext cx="10591800" cy="4038600"/>
          </a:xfrm>
        </p:spPr>
        <p:txBody>
          <a:bodyPr>
            <a:normAutofit/>
          </a:bodyPr>
          <a:lstStyle/>
          <a:p>
            <a:r>
              <a:rPr lang="en-US" sz="2000" b="1" dirty="0">
                <a:effectLst/>
                <a:latin typeface="BatangChe" panose="02030609000101010101" pitchFamily="49" charset="-127"/>
                <a:ea typeface="BatangChe" panose="02030609000101010101" pitchFamily="49" charset="-127"/>
              </a:rPr>
              <a:t>The controversy whether political science is science or not is as old as the subject itself. Even today the controversy has not died down. There are a large number of people, many of whom are prominent in their own fields, who believe that to call political science a science is simply a travesty of the word science. </a:t>
            </a:r>
          </a:p>
          <a:p>
            <a:r>
              <a:rPr lang="en-US" sz="2000" b="1" dirty="0">
                <a:effectLst/>
                <a:latin typeface="BatangChe" panose="02030609000101010101" pitchFamily="49" charset="-127"/>
                <a:ea typeface="BatangChe" panose="02030609000101010101" pitchFamily="49" charset="-127"/>
              </a:rPr>
              <a:t>But the opponents of this view forcefully argue that physics and chemistry are science no doubt but they are not only sciences, there are others types of science. Physics and chemistry are physical science but there are also social sciences and political science is a prominent branch of social science. When we call political science a branch of social science, we invariably use the word science in a broad sense.</a:t>
            </a:r>
          </a:p>
          <a:p>
            <a:endParaRPr lang="en-US" dirty="0"/>
          </a:p>
        </p:txBody>
      </p:sp>
    </p:spTree>
    <p:extLst>
      <p:ext uri="{BB962C8B-B14F-4D97-AF65-F5344CB8AC3E}">
        <p14:creationId xmlns:p14="http://schemas.microsoft.com/office/powerpoint/2010/main" val="126018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3">
                                            <p:txEl>
                                              <p:pRg st="0" end="0"/>
                                            </p:txEl>
                                          </p:spTgt>
                                        </p:tgtEl>
                                        <p:attrNameLst>
                                          <p:attrName>ppt_w</p:attrName>
                                        </p:attrNameLst>
                                      </p:cBhvr>
                                      <p:tavLst>
                                        <p:tav tm="0">
                                          <p:val>
                                            <p:strVal val="ppt_w"/>
                                          </p:val>
                                        </p:tav>
                                        <p:tav tm="100000">
                                          <p:val>
                                            <p:fltVal val="0"/>
                                          </p:val>
                                        </p:tav>
                                      </p:tavLst>
                                    </p:anim>
                                    <p:anim calcmode="lin" valueType="num">
                                      <p:cBhvr>
                                        <p:cTn id="15"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0" presetClass="emph" presetSubtype="0" fill="hold" nodeType="clickEffect">
                                  <p:stCondLst>
                                    <p:cond delay="0"/>
                                  </p:stCondLst>
                                  <p:childTnLst>
                                    <p:animClr clrSpc="hsl" dir="cw">
                                      <p:cBhvr override="childStyle">
                                        <p:cTn id="21" dur="500" fill="hold"/>
                                        <p:tgtEl>
                                          <p:spTgt spid="3">
                                            <p:txEl>
                                              <p:pRg st="1" end="1"/>
                                            </p:txEl>
                                          </p:spTgt>
                                        </p:tgtEl>
                                        <p:attrNameLst>
                                          <p:attrName>style.color</p:attrName>
                                        </p:attrNameLst>
                                      </p:cBhvr>
                                      <p:by>
                                        <p:hsl h="0" s="12549" l="25098"/>
                                      </p:by>
                                    </p:animClr>
                                    <p:animClr clrSpc="hsl" dir="cw">
                                      <p:cBhvr>
                                        <p:cTn id="22" dur="500" fill="hold"/>
                                        <p:tgtEl>
                                          <p:spTgt spid="3">
                                            <p:txEl>
                                              <p:pRg st="1" end="1"/>
                                            </p:txEl>
                                          </p:spTgt>
                                        </p:tgtEl>
                                        <p:attrNameLst>
                                          <p:attrName>fillcolor</p:attrName>
                                        </p:attrNameLst>
                                      </p:cBhvr>
                                      <p:by>
                                        <p:hsl h="0" s="12549" l="25098"/>
                                      </p:by>
                                    </p:animClr>
                                    <p:animClr clrSpc="hsl" dir="cw">
                                      <p:cBhvr>
                                        <p:cTn id="23" dur="500" fill="hold"/>
                                        <p:tgtEl>
                                          <p:spTgt spid="3">
                                            <p:txEl>
                                              <p:pRg st="1" end="1"/>
                                            </p:txEl>
                                          </p:spTgt>
                                        </p:tgtEl>
                                        <p:attrNameLst>
                                          <p:attrName>stroke.color</p:attrName>
                                        </p:attrNameLst>
                                      </p:cBhvr>
                                      <p:by>
                                        <p:hsl h="0" s="12549" l="25098"/>
                                      </p:by>
                                    </p:animClr>
                                    <p:set>
                                      <p:cBhvr>
                                        <p:cTn id="24"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58" y="228600"/>
            <a:ext cx="10351065" cy="1326321"/>
          </a:xfrm>
        </p:spPr>
        <p:txBody>
          <a:bodyPr/>
          <a:lstStyle/>
          <a:p>
            <a:r>
              <a:rPr lang="en-US" dirty="0">
                <a:solidFill>
                  <a:schemeClr val="accent1"/>
                </a:solidFill>
              </a:rPr>
              <a:t>IS POLITICAL SCIENCE A SCIENCE?</a:t>
            </a:r>
            <a:endParaRPr lang="en-US" dirty="0"/>
          </a:p>
        </p:txBody>
      </p:sp>
      <p:sp>
        <p:nvSpPr>
          <p:cNvPr id="3" name="Content Placeholder 2"/>
          <p:cNvSpPr>
            <a:spLocks noGrp="1"/>
          </p:cNvSpPr>
          <p:nvPr>
            <p:ph idx="1"/>
          </p:nvPr>
        </p:nvSpPr>
        <p:spPr>
          <a:xfrm>
            <a:off x="684212" y="1295400"/>
            <a:ext cx="10580411" cy="4419600"/>
          </a:xfrm>
        </p:spPr>
        <p:txBody>
          <a:bodyPr/>
          <a:lstStyle/>
          <a:p>
            <a:pPr algn="just"/>
            <a:r>
              <a:rPr lang="en-US" sz="2000" b="1" dirty="0">
                <a:effectLst/>
                <a:latin typeface="BatangChe" panose="02030609000101010101" pitchFamily="49" charset="-127"/>
                <a:ea typeface="BatangChe" panose="02030609000101010101" pitchFamily="49" charset="-127"/>
              </a:rPr>
              <a:t> We can mention that though political science is not pure science like physics and chemistry it is undoubtedly a prominent branch of social science. This observation is laconic in nature and therefore requires elaboration. We have already noted Morgenthau’s definition of political science.</a:t>
            </a:r>
          </a:p>
          <a:p>
            <a:pPr algn="just"/>
            <a:r>
              <a:rPr lang="en-US" sz="2000" b="1" dirty="0">
                <a:effectLst/>
                <a:latin typeface="BatangChe" panose="02030609000101010101" pitchFamily="49" charset="-127"/>
                <a:ea typeface="BatangChe" panose="02030609000101010101" pitchFamily="49" charset="-127"/>
              </a:rPr>
              <a:t>From the above observation we again conclude that what we declare as the content of political science is, in fact, derived from many other subjects which are known as branches of social science. Hence there is hardly anything like pure political science, various aspects and matters of political science are derived from a number of social sciences. Even political science borrows its method of analysis from other subjects.</a:t>
            </a:r>
          </a:p>
          <a:p>
            <a:endParaRPr lang="en-US" dirty="0"/>
          </a:p>
        </p:txBody>
      </p:sp>
    </p:spTree>
    <p:extLst>
      <p:ext uri="{BB962C8B-B14F-4D97-AF65-F5344CB8AC3E}">
        <p14:creationId xmlns:p14="http://schemas.microsoft.com/office/powerpoint/2010/main" val="43936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solidFill>
                  <a:schemeClr val="bg1"/>
                </a:solidFill>
              </a:rPr>
              <a:t>Thank You</a:t>
            </a:r>
          </a:p>
        </p:txBody>
      </p:sp>
    </p:spTree>
    <p:extLst>
      <p:ext uri="{BB962C8B-B14F-4D97-AF65-F5344CB8AC3E}">
        <p14:creationId xmlns:p14="http://schemas.microsoft.com/office/powerpoint/2010/main" val="16401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CEEF1-263B-A38E-0FB6-DFBACFDF2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612" y="1752600"/>
            <a:ext cx="6489290" cy="3352800"/>
          </a:xfrm>
          <a:prstGeom prst="rect">
            <a:avLst/>
          </a:prstGeom>
          <a:ln>
            <a:noFill/>
          </a:ln>
          <a:effectLst>
            <a:softEdge rad="112500"/>
          </a:effectLst>
        </p:spPr>
      </p:pic>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208212" y="368393"/>
            <a:ext cx="7086600" cy="739458"/>
          </a:xfrm>
          <a:solidFill>
            <a:schemeClr val="accent5"/>
          </a:solidFill>
        </p:spPr>
        <p:txBody>
          <a:bodyPr>
            <a:normAutofit fontScale="90000"/>
          </a:bodyPr>
          <a:lstStyle/>
          <a:p>
            <a:r>
              <a:rPr lang="en-US" dirty="0">
                <a:solidFill>
                  <a:schemeClr val="bg1"/>
                </a:solidFill>
              </a:rPr>
              <a:t>Political Science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12" y="1023098"/>
            <a:ext cx="3609465" cy="5466509"/>
          </a:xfrm>
        </p:spPr>
      </p:pic>
      <p:sp>
        <p:nvSpPr>
          <p:cNvPr id="5" name="Rectangle 4"/>
          <p:cNvSpPr/>
          <p:nvPr/>
        </p:nvSpPr>
        <p:spPr>
          <a:xfrm>
            <a:off x="5256212" y="1295400"/>
            <a:ext cx="6324600" cy="5954732"/>
          </a:xfrm>
          <a:prstGeom prst="rect">
            <a:avLst/>
          </a:prstGeom>
          <a:noFill/>
        </p:spPr>
        <p:txBody>
          <a:bodyPr wrap="square" lIns="91440" tIns="45720" rIns="91440" bIns="45720">
            <a:spAutoFit/>
          </a:bodyPr>
          <a:lstStyle/>
          <a:p>
            <a:pPr algn="ct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method of political science is the interpretation of life; its instrument is insight, a nice understanding of subtle, unformulated conditions. </a:t>
            </a:r>
          </a:p>
          <a:p>
            <a:pPr algn="ctr"/>
            <a:r>
              <a:rPr lang="en-US" sz="36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                     - </a:t>
            </a:r>
            <a:r>
              <a:rPr lang="en-US" sz="28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Woodrow Wilson</a:t>
            </a:r>
            <a:br>
              <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243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xEl>
                                              <p:pRg st="0" end="0"/>
                                            </p:txEl>
                                          </p:spTgt>
                                        </p:tgtEl>
                                        <p:attrNameLst>
                                          <p:attrName>style.color</p:attrName>
                                        </p:attrNameLst>
                                      </p:cBhvr>
                                      <p:to>
                                        <a:schemeClr val="bg1"/>
                                      </p:to>
                                    </p:animClr>
                                    <p:animClr clrSpc="rgb" dir="cw">
                                      <p:cBhvr>
                                        <p:cTn id="7" dur="250" autoRev="1" fill="remove"/>
                                        <p:tgtEl>
                                          <p:spTgt spid="5">
                                            <p:txEl>
                                              <p:pRg st="0" end="0"/>
                                            </p:txEl>
                                          </p:spTgt>
                                        </p:tgtEl>
                                        <p:attrNameLst>
                                          <p:attrName>fillcolor</p:attrName>
                                        </p:attrNameLst>
                                      </p:cBhvr>
                                      <p:to>
                                        <a:schemeClr val="bg1"/>
                                      </p:to>
                                    </p:animClr>
                                    <p:set>
                                      <p:cBhvr>
                                        <p:cTn id="8" dur="250" autoRev="1" fill="remove"/>
                                        <p:tgtEl>
                                          <p:spTgt spid="5">
                                            <p:txEl>
                                              <p:pRg st="0" end="0"/>
                                            </p:txEl>
                                          </p:spTgt>
                                        </p:tgtEl>
                                        <p:attrNameLst>
                                          <p:attrName>fill.type</p:attrName>
                                        </p:attrNameLst>
                                      </p:cBhvr>
                                      <p:to>
                                        <p:strVal val="solid"/>
                                      </p:to>
                                    </p:set>
                                    <p:set>
                                      <p:cBhvr>
                                        <p:cTn id="9" dur="250" autoRev="1" fill="remove"/>
                                        <p:tgtEl>
                                          <p:spTgt spid="5">
                                            <p:txEl>
                                              <p:pRg st="0" end="0"/>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5">
                                            <p:txEl>
                                              <p:pRg st="1" end="1"/>
                                            </p:txEl>
                                          </p:spTgt>
                                        </p:tgtEl>
                                        <p:attrNameLst>
                                          <p:attrName>style.color</p:attrName>
                                        </p:attrNameLst>
                                      </p:cBhvr>
                                      <p:to>
                                        <a:schemeClr val="bg1"/>
                                      </p:to>
                                    </p:animClr>
                                    <p:animClr clrSpc="rgb" dir="cw">
                                      <p:cBhvr>
                                        <p:cTn id="12" dur="250" autoRev="1" fill="remove"/>
                                        <p:tgtEl>
                                          <p:spTgt spid="5">
                                            <p:txEl>
                                              <p:pRg st="1" end="1"/>
                                            </p:txEl>
                                          </p:spTgt>
                                        </p:tgtEl>
                                        <p:attrNameLst>
                                          <p:attrName>fillcolor</p:attrName>
                                        </p:attrNameLst>
                                      </p:cBhvr>
                                      <p:to>
                                        <a:schemeClr val="bg1"/>
                                      </p:to>
                                    </p:animClr>
                                    <p:set>
                                      <p:cBhvr>
                                        <p:cTn id="13" dur="250" autoRev="1" fill="remove"/>
                                        <p:tgtEl>
                                          <p:spTgt spid="5">
                                            <p:txEl>
                                              <p:pRg st="1" end="1"/>
                                            </p:txEl>
                                          </p:spTgt>
                                        </p:tgtEl>
                                        <p:attrNameLst>
                                          <p:attrName>fill.type</p:attrName>
                                        </p:attrNameLst>
                                      </p:cBhvr>
                                      <p:to>
                                        <p:strVal val="solid"/>
                                      </p:to>
                                    </p:set>
                                    <p:set>
                                      <p:cBhvr>
                                        <p:cTn id="14" dur="250" autoRev="1" fill="remove"/>
                                        <p:tgtEl>
                                          <p:spTgt spid="5">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FFC000"/>
                </a:solidFill>
              </a:rPr>
              <a:t>DISCUSSION POINTS</a:t>
            </a:r>
          </a:p>
        </p:txBody>
      </p:sp>
      <p:sp>
        <p:nvSpPr>
          <p:cNvPr id="3" name="Content Placeholder 2"/>
          <p:cNvSpPr>
            <a:spLocks noGrp="1"/>
          </p:cNvSpPr>
          <p:nvPr>
            <p:ph idx="1"/>
          </p:nvPr>
        </p:nvSpPr>
        <p:spPr/>
        <p:txBody>
          <a:bodyPr>
            <a:normAutofit/>
          </a:bodyPr>
          <a:lstStyle/>
          <a:p>
            <a:r>
              <a:rPr lang="en-US" sz="3600" dirty="0">
                <a:solidFill>
                  <a:srgbClr val="00B050"/>
                </a:solidFill>
              </a:rPr>
              <a:t>Introduction</a:t>
            </a:r>
          </a:p>
          <a:p>
            <a:r>
              <a:rPr lang="en-US" sz="3600" dirty="0">
                <a:solidFill>
                  <a:srgbClr val="00B050"/>
                </a:solidFill>
              </a:rPr>
              <a:t>What is Political Science?</a:t>
            </a:r>
          </a:p>
          <a:p>
            <a:r>
              <a:rPr lang="en-US" sz="3600" dirty="0">
                <a:solidFill>
                  <a:srgbClr val="00B050"/>
                </a:solidFill>
              </a:rPr>
              <a:t>Subject matters of Political Science ;</a:t>
            </a:r>
          </a:p>
          <a:p>
            <a:r>
              <a:rPr lang="en-US" sz="3600" dirty="0">
                <a:solidFill>
                  <a:srgbClr val="00B050"/>
                </a:solidFill>
              </a:rPr>
              <a:t>Is Political Science a Science?</a:t>
            </a:r>
          </a:p>
        </p:txBody>
      </p:sp>
    </p:spTree>
    <p:extLst>
      <p:ext uri="{BB962C8B-B14F-4D97-AF65-F5344CB8AC3E}">
        <p14:creationId xmlns:p14="http://schemas.microsoft.com/office/powerpoint/2010/main" val="19393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663160"/>
            <a:ext cx="5410201" cy="632240"/>
          </a:xfrm>
          <a:solidFill>
            <a:schemeClr val="accent4"/>
          </a:solidFill>
        </p:spPr>
        <p:txBody>
          <a:bodyPr>
            <a:normAutofit fontScale="90000"/>
          </a:bodyPr>
          <a:lstStyle/>
          <a:p>
            <a:r>
              <a:rPr lang="en-US" dirty="0">
                <a:solidFill>
                  <a:schemeClr val="bg1"/>
                </a:solidFill>
              </a:rPr>
              <a:t>INTRODUCTION</a:t>
            </a:r>
          </a:p>
        </p:txBody>
      </p:sp>
      <p:sp>
        <p:nvSpPr>
          <p:cNvPr id="5" name="Content Placeholder 4"/>
          <p:cNvSpPr>
            <a:spLocks noGrp="1"/>
          </p:cNvSpPr>
          <p:nvPr>
            <p:ph idx="1"/>
          </p:nvPr>
        </p:nvSpPr>
        <p:spPr>
          <a:xfrm>
            <a:off x="760412" y="1447800"/>
            <a:ext cx="7581014" cy="3962400"/>
          </a:xfrm>
        </p:spPr>
        <p:txBody>
          <a:bodyPr>
            <a:normAutofit/>
          </a:bodyPr>
          <a:lstStyle/>
          <a:p>
            <a:pPr marL="0" indent="0" algn="just">
              <a:buNone/>
            </a:pPr>
            <a:r>
              <a:rPr lang="en-US" sz="2800" dirty="0">
                <a:solidFill>
                  <a:srgbClr val="92D050"/>
                </a:solidFill>
                <a:latin typeface="Algerian" panose="04020705040A02060702" pitchFamily="82" charset="0"/>
              </a:rPr>
              <a:t>Political science is a social science discipline that deals with systems of government and the analysis of political activity and political behavior. It deals extensively with the theory and practice of politics which is commonly thought of as the determining of the distribution of power and resources.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612" y="663160"/>
            <a:ext cx="3429000" cy="3429000"/>
          </a:xfrm>
          <a:prstGeom prst="rect">
            <a:avLst/>
          </a:prstGeom>
          <a:effectLst>
            <a:glow rad="127000">
              <a:schemeClr val="accent1">
                <a:alpha val="35000"/>
              </a:schemeClr>
            </a:glow>
            <a:outerShdw blurRad="50800" dist="50800" dir="5400000" algn="ctr" rotWithShape="0">
              <a:srgbClr val="000000"/>
            </a:outerShdw>
            <a:reflection stA="98000" endPos="65000" dist="50800" dir="5400000" sy="-100000" algn="bl" rotWithShape="0"/>
          </a:effectLst>
        </p:spPr>
      </p:pic>
    </p:spTree>
    <p:extLst>
      <p:ext uri="{BB962C8B-B14F-4D97-AF65-F5344CB8AC3E}">
        <p14:creationId xmlns:p14="http://schemas.microsoft.com/office/powerpoint/2010/main" val="289924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7200000" s="0" l="0"/>
                                      </p:by>
                                    </p:animClr>
                                    <p:animClr clrSpc="hsl" dir="cw">
                                      <p:cBhvr>
                                        <p:cTn id="7" dur="500" fill="hold"/>
                                        <p:tgtEl>
                                          <p:spTgt spid="5">
                                            <p:txEl>
                                              <p:pRg st="0" end="0"/>
                                            </p:txEl>
                                          </p:spTgt>
                                        </p:tgtEl>
                                        <p:attrNameLst>
                                          <p:attrName>fillcolor</p:attrName>
                                        </p:attrNameLst>
                                      </p:cBhvr>
                                      <p:by>
                                        <p:hsl h="7200000" s="0" l="0"/>
                                      </p:by>
                                    </p:animClr>
                                    <p:animClr clrSpc="hsl" dir="cw">
                                      <p:cBhvr>
                                        <p:cTn id="8" dur="500" fill="hold"/>
                                        <p:tgtEl>
                                          <p:spTgt spid="5">
                                            <p:txEl>
                                              <p:pRg st="0" end="0"/>
                                            </p:txEl>
                                          </p:spTgt>
                                        </p:tgtEl>
                                        <p:attrNameLst>
                                          <p:attrName>stroke.color</p:attrName>
                                        </p:attrNameLst>
                                      </p:cBhvr>
                                      <p:by>
                                        <p:hsl h="7200000" s="0" l="0"/>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27439"/>
            <a:ext cx="10351065" cy="1326321"/>
          </a:xfrm>
        </p:spPr>
        <p:txBody>
          <a:bodyPr/>
          <a:lstStyle/>
          <a:p>
            <a:r>
              <a:rPr lang="en-US" dirty="0">
                <a:solidFill>
                  <a:srgbClr val="FFC000"/>
                </a:solidFill>
              </a:rPr>
              <a:t>WHAT IS POLITICAL SCIENCE?</a:t>
            </a:r>
          </a:p>
        </p:txBody>
      </p:sp>
      <p:sp>
        <p:nvSpPr>
          <p:cNvPr id="3" name="Content Placeholder 2"/>
          <p:cNvSpPr>
            <a:spLocks noGrp="1"/>
          </p:cNvSpPr>
          <p:nvPr>
            <p:ph idx="1"/>
          </p:nvPr>
        </p:nvSpPr>
        <p:spPr>
          <a:xfrm>
            <a:off x="760412" y="1447800"/>
            <a:ext cx="10351066" cy="4419600"/>
          </a:xfrm>
        </p:spPr>
        <p:txBody>
          <a:bodyPr>
            <a:normAutofit fontScale="25000" lnSpcReduction="20000"/>
          </a:bodyPr>
          <a:lstStyle/>
          <a:p>
            <a:pPr>
              <a:lnSpc>
                <a:spcPct val="170000"/>
              </a:lnSpc>
            </a:pPr>
            <a:r>
              <a:rPr lang="en-GB" sz="6400" b="1" dirty="0">
                <a:latin typeface="BatangChe" panose="02030609000101010101" pitchFamily="49" charset="-127"/>
                <a:ea typeface="BatangChe" panose="02030609000101010101" pitchFamily="49" charset="-127"/>
                <a:cs typeface="Times New Roman" pitchFamily="18" charset="0"/>
              </a:rPr>
              <a:t>Political science is a social science discipline .</a:t>
            </a:r>
          </a:p>
          <a:p>
            <a:pPr>
              <a:lnSpc>
                <a:spcPct val="170000"/>
              </a:lnSpc>
            </a:pPr>
            <a:r>
              <a:rPr lang="en-US" sz="6400" b="1" dirty="0">
                <a:latin typeface="BatangChe" panose="02030609000101010101" pitchFamily="49" charset="-127"/>
                <a:ea typeface="BatangChe" panose="02030609000101010101" pitchFamily="49" charset="-127"/>
                <a:cs typeface="Times New Roman" pitchFamily="18" charset="0"/>
              </a:rPr>
              <a:t>According to Greek Philosopher Aristotle, “Political Science is the master of all sciences.”</a:t>
            </a:r>
            <a:endParaRPr lang="en-GB" sz="6400" b="1" dirty="0">
              <a:latin typeface="BatangChe" panose="02030609000101010101" pitchFamily="49" charset="-127"/>
              <a:ea typeface="BatangChe" panose="02030609000101010101" pitchFamily="49" charset="-127"/>
              <a:cs typeface="Times New Roman" pitchFamily="18" charset="0"/>
            </a:endParaRPr>
          </a:p>
          <a:p>
            <a:pPr>
              <a:lnSpc>
                <a:spcPct val="170000"/>
              </a:lnSpc>
            </a:pPr>
            <a:r>
              <a:rPr lang="en-GB" sz="6400" b="1" dirty="0">
                <a:latin typeface="BatangChe" panose="02030609000101010101" pitchFamily="49" charset="-127"/>
                <a:ea typeface="BatangChe" panose="02030609000101010101" pitchFamily="49" charset="-127"/>
                <a:cs typeface="Times New Roman" pitchFamily="18" charset="0"/>
              </a:rPr>
              <a:t>To know about Political Science first it is important to know about Politics, as both Political Science and Politics are often used interchangeably.</a:t>
            </a:r>
          </a:p>
          <a:p>
            <a:pPr>
              <a:lnSpc>
                <a:spcPct val="170000"/>
              </a:lnSpc>
            </a:pPr>
            <a:r>
              <a:rPr lang="en-US" sz="6400" b="1" dirty="0">
                <a:latin typeface="BatangChe" panose="02030609000101010101" pitchFamily="49" charset="-127"/>
                <a:ea typeface="BatangChe" panose="02030609000101010101" pitchFamily="49" charset="-127"/>
                <a:cs typeface="Times New Roman" pitchFamily="18" charset="0"/>
              </a:rPr>
              <a:t>It is believed that the term politics is derived from the word Polis the exact meaning of which is city-state.</a:t>
            </a:r>
          </a:p>
          <a:p>
            <a:pPr>
              <a:lnSpc>
                <a:spcPct val="170000"/>
              </a:lnSpc>
            </a:pPr>
            <a:r>
              <a:rPr lang="en-US" sz="6400" b="1" dirty="0">
                <a:latin typeface="BatangChe" panose="02030609000101010101" pitchFamily="49" charset="-127"/>
                <a:ea typeface="BatangChe" panose="02030609000101010101" pitchFamily="49" charset="-127"/>
                <a:cs typeface="Times New Roman" pitchFamily="18" charset="0"/>
              </a:rPr>
              <a:t>In ancient Greece, polis or the city state was the most popular and general form of political organization.</a:t>
            </a:r>
          </a:p>
          <a:p>
            <a:pPr>
              <a:lnSpc>
                <a:spcPct val="170000"/>
              </a:lnSpc>
            </a:pPr>
            <a:r>
              <a:rPr lang="en-GB" sz="6400" b="1" dirty="0">
                <a:latin typeface="BatangChe" panose="02030609000101010101" pitchFamily="49" charset="-127"/>
                <a:ea typeface="BatangChe" panose="02030609000101010101" pitchFamily="49" charset="-127"/>
                <a:cs typeface="Times New Roman" pitchFamily="18" charset="0"/>
              </a:rPr>
              <a:t>In today’s world by politics we generally mean the activities associated with the governance of a country or area.</a:t>
            </a:r>
          </a:p>
          <a:p>
            <a:endParaRPr lang="en-US" dirty="0"/>
          </a:p>
        </p:txBody>
      </p:sp>
    </p:spTree>
    <p:extLst>
      <p:ext uri="{BB962C8B-B14F-4D97-AF65-F5344CB8AC3E}">
        <p14:creationId xmlns:p14="http://schemas.microsoft.com/office/powerpoint/2010/main" val="41712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46" y="304800"/>
            <a:ext cx="10351065" cy="1326321"/>
          </a:xfrm>
        </p:spPr>
        <p:txBody>
          <a:bodyPr/>
          <a:lstStyle/>
          <a:p>
            <a:r>
              <a:rPr lang="en-US" dirty="0">
                <a:solidFill>
                  <a:srgbClr val="FFC000"/>
                </a:solidFill>
              </a:rPr>
              <a:t>WHAT IS POLITICAL SCIENCE?</a:t>
            </a:r>
            <a:endParaRPr lang="en-US" dirty="0"/>
          </a:p>
        </p:txBody>
      </p:sp>
      <p:sp>
        <p:nvSpPr>
          <p:cNvPr id="3" name="Content Placeholder 2"/>
          <p:cNvSpPr>
            <a:spLocks noGrp="1"/>
          </p:cNvSpPr>
          <p:nvPr>
            <p:ph idx="1"/>
          </p:nvPr>
        </p:nvSpPr>
        <p:spPr>
          <a:xfrm>
            <a:off x="684212" y="1447800"/>
            <a:ext cx="10351066" cy="5105400"/>
          </a:xfrm>
        </p:spPr>
        <p:txBody>
          <a:bodyPr>
            <a:normAutofit/>
          </a:bodyPr>
          <a:lstStyle/>
          <a:p>
            <a:pPr>
              <a:lnSpc>
                <a:spcPct val="200000"/>
              </a:lnSpc>
            </a:pPr>
            <a:r>
              <a:rPr lang="en-US" sz="2000" b="1" dirty="0">
                <a:latin typeface="Batang" panose="02030600000101010101" pitchFamily="18" charset="-127"/>
                <a:ea typeface="Batang" panose="02030600000101010101" pitchFamily="18" charset="-127"/>
                <a:cs typeface="Times New Roman" pitchFamily="18" charset="0"/>
              </a:rPr>
              <a:t>So Political science basically is, the study of state, government and politics.</a:t>
            </a:r>
          </a:p>
          <a:p>
            <a:pPr>
              <a:lnSpc>
                <a:spcPct val="200000"/>
              </a:lnSpc>
            </a:pPr>
            <a:r>
              <a:rPr lang="en-US" sz="2000" b="1" dirty="0">
                <a:latin typeface="Batang" panose="02030600000101010101" pitchFamily="18" charset="-127"/>
                <a:ea typeface="Batang" panose="02030600000101010101" pitchFamily="18" charset="-127"/>
                <a:cs typeface="Times New Roman" pitchFamily="18" charset="0"/>
              </a:rPr>
              <a:t>But it is also proved that Political science is not only the study of government and state but also it is the application of empirical theory and scientific methods to the analysis of political matters. </a:t>
            </a:r>
          </a:p>
          <a:p>
            <a:pPr>
              <a:lnSpc>
                <a:spcPct val="200000"/>
              </a:lnSpc>
            </a:pPr>
            <a:r>
              <a:rPr lang="en-GB" sz="2000" b="1" dirty="0">
                <a:latin typeface="Batang" panose="02030600000101010101" pitchFamily="18" charset="-127"/>
                <a:ea typeface="Batang" panose="02030600000101010101" pitchFamily="18" charset="-127"/>
                <a:cs typeface="Times New Roman" pitchFamily="18" charset="0"/>
              </a:rPr>
              <a:t>And it also deals with political ideas, ideologies, institutions, policies, processes and behaviour, as well as groups, classes, government, diplomacy, law, strategy, and so on. </a:t>
            </a:r>
          </a:p>
        </p:txBody>
      </p:sp>
    </p:spTree>
    <p:extLst>
      <p:ext uri="{BB962C8B-B14F-4D97-AF65-F5344CB8AC3E}">
        <p14:creationId xmlns:p14="http://schemas.microsoft.com/office/powerpoint/2010/main" val="10519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79" y="228600"/>
            <a:ext cx="10351065" cy="1326321"/>
          </a:xfrm>
        </p:spPr>
        <p:txBody>
          <a:bodyPr>
            <a:normAutofit fontScale="90000"/>
          </a:bodyPr>
          <a:lstStyle/>
          <a:p>
            <a:r>
              <a:rPr lang="en-US" dirty="0">
                <a:solidFill>
                  <a:srgbClr val="00B050"/>
                </a:solidFill>
              </a:rPr>
              <a:t>SUBJECT MATTER OF POLITICAL SCIENCE</a:t>
            </a:r>
          </a:p>
        </p:txBody>
      </p:sp>
      <p:sp>
        <p:nvSpPr>
          <p:cNvPr id="3" name="Content Placeholder 2"/>
          <p:cNvSpPr>
            <a:spLocks noGrp="1"/>
          </p:cNvSpPr>
          <p:nvPr>
            <p:ph idx="1"/>
          </p:nvPr>
        </p:nvSpPr>
        <p:spPr>
          <a:xfrm>
            <a:off x="760412" y="1447800"/>
            <a:ext cx="10668000" cy="4191000"/>
          </a:xfrm>
        </p:spPr>
        <p:txBody>
          <a:bodyPr>
            <a:normAutofit fontScale="25000" lnSpcReduction="20000"/>
          </a:bodyPr>
          <a:lstStyle/>
          <a:p>
            <a:pPr marL="0" indent="0">
              <a:buNone/>
            </a:pPr>
            <a:r>
              <a:rPr lang="en-US" sz="7200" dirty="0">
                <a:effectLst/>
                <a:latin typeface="+mj-lt"/>
              </a:rPr>
              <a:t>Association in Paris in 1948 to delineate its scope. It classified the same into four zones, namely, Political Theory, Political Institution, Political Dynamics and International Relations. We may attempt to describe its scope as follows.</a:t>
            </a:r>
          </a:p>
          <a:p>
            <a:pPr marL="0" indent="0">
              <a:buNone/>
            </a:pPr>
            <a:r>
              <a:rPr lang="en-US" sz="7200" dirty="0">
                <a:effectLst/>
              </a:rPr>
              <a:t>  </a:t>
            </a:r>
            <a:r>
              <a:rPr lang="en-US" sz="7200" b="1" i="1" dirty="0">
                <a:solidFill>
                  <a:srgbClr val="00B0F0"/>
                </a:solidFill>
                <a:effectLst/>
              </a:rPr>
              <a:t>1. Political Theory:  </a:t>
            </a:r>
            <a:r>
              <a:rPr lang="en-US" sz="7200" dirty="0">
                <a:effectLst/>
                <a:latin typeface="+mj-lt"/>
              </a:rPr>
              <a:t>A clear understanding of these basic terms and concepts is essential for the study of Political Science. A student of Political Science must start his lessons with political theory.</a:t>
            </a:r>
          </a:p>
          <a:p>
            <a:pPr marL="0" indent="0">
              <a:buNone/>
            </a:pPr>
            <a:endParaRPr lang="en-US" sz="7200" dirty="0">
              <a:effectLst/>
              <a:latin typeface="+mj-lt"/>
            </a:endParaRPr>
          </a:p>
          <a:p>
            <a:pPr marL="0" indent="0">
              <a:buNone/>
            </a:pPr>
            <a:r>
              <a:rPr lang="en-US" sz="9600" dirty="0">
                <a:effectLst/>
              </a:rPr>
              <a:t>  </a:t>
            </a:r>
            <a:r>
              <a:rPr lang="en-US" sz="9600" b="1" i="1" dirty="0">
                <a:solidFill>
                  <a:srgbClr val="00B0F0"/>
                </a:solidFill>
                <a:effectLst/>
              </a:rPr>
              <a:t>2. Political Philosophy: </a:t>
            </a:r>
            <a:r>
              <a:rPr lang="en-US" sz="8000" dirty="0">
                <a:effectLst/>
                <a:latin typeface="+mj-lt"/>
              </a:rPr>
              <a:t>It is concerned with the theoretical and speculative consideration of the fundamental principles used by Political Science. Eminent political philosophers like Plato, Aristotle, Machiavelli, Hobbes, Locke, Rousseau, Hegel, Mill, Marx, and Gandhi have expressed their views on nature, functions and ends of the state and government.</a:t>
            </a:r>
          </a:p>
          <a:p>
            <a:pPr marL="0" indent="0">
              <a:buNone/>
            </a:pPr>
            <a:endParaRPr lang="en-US" sz="5500" dirty="0">
              <a:effectLst/>
              <a:latin typeface="+mj-lt"/>
            </a:endParaRPr>
          </a:p>
          <a:p>
            <a:pPr marL="0" indent="0">
              <a:buNone/>
            </a:pPr>
            <a:r>
              <a:rPr lang="en-US" sz="7200" b="1" i="1" dirty="0">
                <a:solidFill>
                  <a:srgbClr val="00B0F0"/>
                </a:solidFill>
                <a:effectLst/>
                <a:latin typeface="+mj-lt"/>
              </a:rPr>
              <a:t> 3. Political Institutions: </a:t>
            </a:r>
            <a:r>
              <a:rPr lang="en-US" sz="7200" dirty="0">
                <a:effectLst/>
                <a:latin typeface="+mj-lt"/>
              </a:rPr>
              <a:t> </a:t>
            </a:r>
            <a:r>
              <a:rPr lang="en-US" sz="8000" dirty="0">
                <a:effectLst/>
                <a:latin typeface="+mj-lt"/>
              </a:rPr>
              <a:t>The scope of Political Science extends to the study of the </a:t>
            </a:r>
            <a:r>
              <a:rPr lang="en-US" sz="8000" dirty="0" err="1">
                <a:effectLst/>
                <a:latin typeface="+mj-lt"/>
              </a:rPr>
              <a:t>organisation</a:t>
            </a:r>
            <a:r>
              <a:rPr lang="en-US" sz="8000" dirty="0">
                <a:effectLst/>
                <a:latin typeface="+mj-lt"/>
              </a:rPr>
              <a:t> and working of formal institutions like the legislature, the executive and the judiciary, and in these days, of the electorate and even the administration.</a:t>
            </a:r>
            <a:endParaRPr lang="en-US" sz="8000" b="1" i="1" dirty="0">
              <a:solidFill>
                <a:srgbClr val="00B0F0"/>
              </a:solidFill>
              <a:effectLst/>
              <a:latin typeface="+mj-lt"/>
            </a:endParaRPr>
          </a:p>
          <a:p>
            <a:pPr marL="0" indent="0">
              <a:buNone/>
            </a:pPr>
            <a:endParaRPr lang="en-US" sz="2800" dirty="0">
              <a:effectLst/>
              <a:latin typeface="+mj-lt"/>
            </a:endParaRPr>
          </a:p>
          <a:p>
            <a:pPr marL="0" indent="0">
              <a:buNone/>
            </a:pPr>
            <a:endParaRPr lang="en-US" b="1" i="1" dirty="0">
              <a:solidFill>
                <a:srgbClr val="00B0F0"/>
              </a:solidFill>
              <a:effectLst/>
            </a:endParaRPr>
          </a:p>
          <a:p>
            <a:pPr marL="0" indent="0">
              <a:buNone/>
            </a:pPr>
            <a:endParaRPr lang="en-US" sz="2200" dirty="0">
              <a:effectLst/>
              <a:latin typeface="+mj-lt"/>
            </a:endParaRPr>
          </a:p>
          <a:p>
            <a:pPr marL="0" indent="0">
              <a:buNone/>
            </a:pPr>
            <a:r>
              <a:rPr lang="en-US" sz="2200" dirty="0">
                <a:effectLst/>
                <a:latin typeface="+mj-lt"/>
              </a:rPr>
              <a:t> </a:t>
            </a:r>
          </a:p>
          <a:p>
            <a:pPr marL="0" indent="0">
              <a:buNone/>
            </a:pPr>
            <a:endParaRPr lang="en-US" dirty="0">
              <a:effectLst/>
            </a:endParaRP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13448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410" y="304800"/>
            <a:ext cx="10351065" cy="1326321"/>
          </a:xfrm>
        </p:spPr>
        <p:txBody>
          <a:bodyPr>
            <a:normAutofit fontScale="90000"/>
          </a:bodyPr>
          <a:lstStyle/>
          <a:p>
            <a:r>
              <a:rPr lang="en-US" dirty="0">
                <a:solidFill>
                  <a:srgbClr val="00B050"/>
                </a:solidFill>
              </a:rPr>
              <a:t>SUBJECT MATTER OF POLITICAL SCIENCE</a:t>
            </a:r>
            <a:endParaRPr lang="en-US" dirty="0"/>
          </a:p>
        </p:txBody>
      </p:sp>
      <p:sp>
        <p:nvSpPr>
          <p:cNvPr id="3" name="Content Placeholder 2"/>
          <p:cNvSpPr>
            <a:spLocks noGrp="1"/>
          </p:cNvSpPr>
          <p:nvPr>
            <p:ph idx="1"/>
          </p:nvPr>
        </p:nvSpPr>
        <p:spPr>
          <a:xfrm>
            <a:off x="713116" y="1524000"/>
            <a:ext cx="10819655" cy="5715000"/>
          </a:xfrm>
        </p:spPr>
        <p:txBody>
          <a:bodyPr>
            <a:normAutofit/>
          </a:bodyPr>
          <a:lstStyle/>
          <a:p>
            <a:pPr marL="0" indent="0" algn="just">
              <a:buNone/>
            </a:pPr>
            <a:r>
              <a:rPr lang="en-US" sz="1900" b="1" i="1" dirty="0">
                <a:solidFill>
                  <a:srgbClr val="00B0F0"/>
                </a:solidFill>
                <a:effectLst/>
              </a:rPr>
              <a:t>  4. </a:t>
            </a:r>
            <a:r>
              <a:rPr lang="en-US" sz="1900" b="1" i="1" dirty="0">
                <a:solidFill>
                  <a:srgbClr val="00B0F0"/>
                </a:solidFill>
                <a:effectLst/>
                <a:latin typeface="+mj-lt"/>
              </a:rPr>
              <a:t>Political Dynamics: </a:t>
            </a:r>
            <a:r>
              <a:rPr lang="en-US" sz="2200" dirty="0">
                <a:effectLst/>
                <a:latin typeface="+mj-lt"/>
              </a:rPr>
              <a:t>The term refers to the forces and processes at work in government and politics. They influence and explain political action. They include the study of political parties, pressure groups, interest groups, lobbies, public opinion, propaganda and political semantics (meaning of words) which influence and manipulate political </a:t>
            </a:r>
            <a:r>
              <a:rPr lang="en-US" sz="2200" dirty="0" err="1">
                <a:effectLst/>
                <a:latin typeface="+mj-lt"/>
              </a:rPr>
              <a:t>behaviour</a:t>
            </a:r>
            <a:r>
              <a:rPr lang="en-US" sz="2200" dirty="0">
                <a:effectLst/>
                <a:latin typeface="+mj-lt"/>
              </a:rPr>
              <a:t> and attitudes of individuals and groups.</a:t>
            </a:r>
          </a:p>
          <a:p>
            <a:pPr marL="0" indent="0" algn="just">
              <a:buNone/>
            </a:pPr>
            <a:r>
              <a:rPr lang="en-US" sz="2000" b="1" i="1" dirty="0">
                <a:solidFill>
                  <a:srgbClr val="00B0F0"/>
                </a:solidFill>
                <a:effectLst/>
              </a:rPr>
              <a:t>  </a:t>
            </a:r>
            <a:r>
              <a:rPr lang="en-US" sz="2000" b="1" i="1" dirty="0">
                <a:solidFill>
                  <a:srgbClr val="00B0F0"/>
                </a:solidFill>
                <a:effectLst/>
                <a:latin typeface="+mj-lt"/>
              </a:rPr>
              <a:t>5. Public Administration: </a:t>
            </a:r>
            <a:r>
              <a:rPr lang="en-US" sz="2000" dirty="0">
                <a:effectLst/>
                <a:latin typeface="+mj-lt"/>
              </a:rPr>
              <a:t>Public Administration is a major branch of Political Science and is emerging as an independent discipline in recent times. It deals with the organization, control and coordination of administrative machinery, personnel administration, financial administration, public relations, management, administrative law and adjudication etc. It also covers the study of local self-governing institutions like corporations, municipalities and </a:t>
            </a:r>
            <a:r>
              <a:rPr lang="en-US" sz="2000" dirty="0" err="1">
                <a:effectLst/>
                <a:latin typeface="+mj-lt"/>
              </a:rPr>
              <a:t>Panchayati</a:t>
            </a:r>
            <a:r>
              <a:rPr lang="en-US" sz="2000" dirty="0">
                <a:effectLst/>
                <a:latin typeface="+mj-lt"/>
              </a:rPr>
              <a:t> Raj institutions.</a:t>
            </a:r>
          </a:p>
          <a:p>
            <a:pPr marL="0" indent="0">
              <a:buNone/>
            </a:pPr>
            <a:endParaRPr lang="en-US" b="1" i="1" dirty="0">
              <a:solidFill>
                <a:srgbClr val="00B0F0"/>
              </a:solidFill>
              <a:effectLst/>
            </a:endParaRPr>
          </a:p>
          <a:p>
            <a:endParaRPr lang="en-US" sz="2000" dirty="0">
              <a:effectLst/>
              <a:latin typeface="+mj-lt"/>
            </a:endParaRPr>
          </a:p>
          <a:p>
            <a:endParaRPr lang="en-US" dirty="0">
              <a:effectLst/>
            </a:endParaRPr>
          </a:p>
          <a:p>
            <a:endParaRPr lang="en-US" dirty="0"/>
          </a:p>
        </p:txBody>
      </p:sp>
    </p:spTree>
    <p:extLst>
      <p:ext uri="{BB962C8B-B14F-4D97-AF65-F5344CB8AC3E}">
        <p14:creationId xmlns:p14="http://schemas.microsoft.com/office/powerpoint/2010/main" val="146675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42704E-273C-49AF-B97A-25B33E660E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7</TotalTime>
  <Words>1071</Words>
  <Application>Microsoft Office PowerPoint</Application>
  <PresentationFormat>Custom</PresentationFormat>
  <Paragraphs>56</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Batang</vt:lpstr>
      <vt:lpstr>BatangChe</vt:lpstr>
      <vt:lpstr>Algerian</vt:lpstr>
      <vt:lpstr>Arial</vt:lpstr>
      <vt:lpstr>Century Gothic</vt:lpstr>
      <vt:lpstr>Garamond</vt:lpstr>
      <vt:lpstr>Organic</vt:lpstr>
      <vt:lpstr>NAWADA VIDHI MAHAVIDYALAYA</vt:lpstr>
      <vt:lpstr>PowerPoint Presentation</vt:lpstr>
      <vt:lpstr>Political Science</vt:lpstr>
      <vt:lpstr>DISCUSSION POINTS</vt:lpstr>
      <vt:lpstr>INTRODUCTION</vt:lpstr>
      <vt:lpstr>WHAT IS POLITICAL SCIENCE?</vt:lpstr>
      <vt:lpstr>WHAT IS POLITICAL SCIENCE?</vt:lpstr>
      <vt:lpstr>SUBJECT MATTER OF POLITICAL SCIENCE</vt:lpstr>
      <vt:lpstr>SUBJECT MATTER OF POLITICAL SCIENCE</vt:lpstr>
      <vt:lpstr>SUBJECT MATTER OF POLITICAL SCIENCE</vt:lpstr>
      <vt:lpstr>IS POLITICAL SCIENCE A SCIENCE?</vt:lpstr>
      <vt:lpstr>IS POLITICAL SCIENCE A SCIENCE?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Tathagat Teachers Training College</dc:creator>
  <cp:keywords/>
  <cp:lastModifiedBy>Tathagat Teachers Training College</cp:lastModifiedBy>
  <cp:revision>3</cp:revision>
  <dcterms:created xsi:type="dcterms:W3CDTF">2016-05-06T06:11:32Z</dcterms:created>
  <dcterms:modified xsi:type="dcterms:W3CDTF">2025-05-18T14:12:01Z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TC034605799991</vt:lpwstr>
  </property>
</Properties>
</file>