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60" r:id="rId4"/>
    <p:sldId id="258" r:id="rId5"/>
    <p:sldId id="272" r:id="rId6"/>
    <p:sldId id="261" r:id="rId7"/>
    <p:sldId id="262" r:id="rId8"/>
    <p:sldId id="263" r:id="rId9"/>
    <p:sldId id="264" r:id="rId10"/>
    <p:sldId id="265" r:id="rId11"/>
    <p:sldId id="266" r:id="rId12"/>
    <p:sldId id="267" r:id="rId13"/>
    <p:sldId id="268" r:id="rId14"/>
    <p:sldId id="269" r:id="rId15"/>
    <p:sldId id="270" r:id="rId16"/>
    <p:sldId id="271"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4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B541D17-F444-4EE4-9EBD-77EAD713758D}" type="datetimeFigureOut">
              <a:rPr lang="en-US" smtClean="0"/>
              <a:t>5/17/2025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A9A53E8-00EA-4342-9CF6-04F4B872C6A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B541D17-F444-4EE4-9EBD-77EAD713758D}"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A53E8-00EA-4342-9CF6-04F4B872C6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B541D17-F444-4EE4-9EBD-77EAD713758D}"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A53E8-00EA-4342-9CF6-04F4B872C6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B541D17-F444-4EE4-9EBD-77EAD713758D}" type="datetimeFigureOut">
              <a:rPr lang="en-US" smtClean="0"/>
              <a:t>5/17/2025</a:t>
            </a:fld>
            <a:endParaRPr lang="en-US"/>
          </a:p>
        </p:txBody>
      </p:sp>
      <p:sp>
        <p:nvSpPr>
          <p:cNvPr id="9" name="Slide Number Placeholder 8"/>
          <p:cNvSpPr>
            <a:spLocks noGrp="1"/>
          </p:cNvSpPr>
          <p:nvPr>
            <p:ph type="sldNum" sz="quarter" idx="15"/>
          </p:nvPr>
        </p:nvSpPr>
        <p:spPr/>
        <p:txBody>
          <a:bodyPr rtlCol="0"/>
          <a:lstStyle/>
          <a:p>
            <a:fld id="{0A9A53E8-00EA-4342-9CF6-04F4B872C6A2}"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B541D17-F444-4EE4-9EBD-77EAD713758D}" type="datetimeFigureOut">
              <a:rPr lang="en-US" smtClean="0"/>
              <a:t>5/17/2025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A9A53E8-00EA-4342-9CF6-04F4B872C6A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B541D17-F444-4EE4-9EBD-77EAD713758D}"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9A53E8-00EA-4342-9CF6-04F4B872C6A2}"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B541D17-F444-4EE4-9EBD-77EAD713758D}" type="datetimeFigureOut">
              <a:rPr lang="en-US" smtClean="0"/>
              <a:t>5/17/2025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9A53E8-00EA-4342-9CF6-04F4B872C6A2}"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B541D17-F444-4EE4-9EBD-77EAD713758D}" type="datetimeFigureOut">
              <a:rPr lang="en-US" smtClean="0"/>
              <a:t>5/17/2025</a:t>
            </a:fld>
            <a:endParaRPr lang="en-US"/>
          </a:p>
        </p:txBody>
      </p:sp>
      <p:sp>
        <p:nvSpPr>
          <p:cNvPr id="7" name="Slide Number Placeholder 6"/>
          <p:cNvSpPr>
            <a:spLocks noGrp="1"/>
          </p:cNvSpPr>
          <p:nvPr>
            <p:ph type="sldNum" sz="quarter" idx="11"/>
          </p:nvPr>
        </p:nvSpPr>
        <p:spPr/>
        <p:txBody>
          <a:bodyPr rtlCol="0"/>
          <a:lstStyle/>
          <a:p>
            <a:fld id="{0A9A53E8-00EA-4342-9CF6-04F4B872C6A2}"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41D17-F444-4EE4-9EBD-77EAD713758D}" type="datetimeFigureOut">
              <a:rPr lang="en-US" smtClean="0"/>
              <a:t>5/17/2025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9A53E8-00EA-4342-9CF6-04F4B872C6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B541D17-F444-4EE4-9EBD-77EAD713758D}" type="datetimeFigureOut">
              <a:rPr lang="en-US" smtClean="0"/>
              <a:t>5/17/2025</a:t>
            </a:fld>
            <a:endParaRPr lang="en-US"/>
          </a:p>
        </p:txBody>
      </p:sp>
      <p:sp>
        <p:nvSpPr>
          <p:cNvPr id="22" name="Slide Number Placeholder 21"/>
          <p:cNvSpPr>
            <a:spLocks noGrp="1"/>
          </p:cNvSpPr>
          <p:nvPr>
            <p:ph type="sldNum" sz="quarter" idx="15"/>
          </p:nvPr>
        </p:nvSpPr>
        <p:spPr/>
        <p:txBody>
          <a:bodyPr rtlCol="0"/>
          <a:lstStyle/>
          <a:p>
            <a:fld id="{0A9A53E8-00EA-4342-9CF6-04F4B872C6A2}"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B541D17-F444-4EE4-9EBD-77EAD713758D}" type="datetimeFigureOut">
              <a:rPr lang="en-US" smtClean="0"/>
              <a:t>5/17/2025</a:t>
            </a:fld>
            <a:endParaRPr lang="en-US"/>
          </a:p>
        </p:txBody>
      </p:sp>
      <p:sp>
        <p:nvSpPr>
          <p:cNvPr id="18" name="Slide Number Placeholder 17"/>
          <p:cNvSpPr>
            <a:spLocks noGrp="1"/>
          </p:cNvSpPr>
          <p:nvPr>
            <p:ph type="sldNum" sz="quarter" idx="11"/>
          </p:nvPr>
        </p:nvSpPr>
        <p:spPr/>
        <p:txBody>
          <a:bodyPr rtlCol="0"/>
          <a:lstStyle/>
          <a:p>
            <a:fld id="{0A9A53E8-00EA-4342-9CF6-04F4B872C6A2}"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B541D17-F444-4EE4-9EBD-77EAD713758D}" type="datetimeFigureOut">
              <a:rPr lang="en-US" smtClean="0"/>
              <a:t>5/17/2025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A9A53E8-00EA-4342-9CF6-04F4B872C6A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0232" y="1142984"/>
            <a:ext cx="6457968" cy="2718064"/>
          </a:xfrm>
        </p:spPr>
        <p:txBody>
          <a:bodyPr/>
          <a:lstStyle/>
          <a:p>
            <a:r>
              <a:rPr lang="en-IN" sz="2000" dirty="0"/>
              <a:t>        </a:t>
            </a:r>
            <a:r>
              <a:rPr lang="en-IN" sz="2000" dirty="0">
                <a:latin typeface="Arial" panose="020B0604020202020204" pitchFamily="34" charset="0"/>
                <a:cs typeface="Arial" panose="020B0604020202020204" pitchFamily="34" charset="0"/>
              </a:rPr>
              <a:t>Topic</a:t>
            </a:r>
            <a:r>
              <a:rPr lang="en-IN" sz="2400" dirty="0">
                <a:latin typeface="Arial" panose="020B0604020202020204" pitchFamily="34" charset="0"/>
                <a:cs typeface="Arial" panose="020B0604020202020204" pitchFamily="34" charset="0"/>
              </a:rPr>
              <a:t>:</a:t>
            </a:r>
            <a:r>
              <a:rPr lang="en-US" sz="1600" dirty="0">
                <a:solidFill>
                  <a:srgbClr val="00B050"/>
                </a:solidFill>
              </a:rPr>
              <a:t>Scope of writs their preparation and trail.</a:t>
            </a:r>
            <a:endParaRPr lang="en-US" sz="1600" dirty="0">
              <a:solidFill>
                <a:srgbClr val="00B05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r>
              <a:rPr lang="en-IN" dirty="0"/>
              <a:t>                </a:t>
            </a:r>
            <a:r>
              <a:rPr lang="en-IN" b="0" dirty="0">
                <a:solidFill>
                  <a:srgbClr val="FF0000"/>
                </a:solidFill>
              </a:rPr>
              <a:t>Presented by</a:t>
            </a:r>
            <a:r>
              <a:rPr lang="en-IN" sz="2000" b="0" dirty="0">
                <a:solidFill>
                  <a:srgbClr val="FF0000"/>
                </a:solidFill>
              </a:rPr>
              <a:t>: </a:t>
            </a:r>
            <a:r>
              <a:rPr lang="en-IN" sz="2000" dirty="0">
                <a:solidFill>
                  <a:schemeClr val="accent6">
                    <a:lumMod val="50000"/>
                  </a:schemeClr>
                </a:solidFill>
              </a:rPr>
              <a:t>Prashant Prakash(Law)</a:t>
            </a:r>
            <a:endParaRPr lang="en-US" dirty="0">
              <a:solidFill>
                <a:schemeClr val="accent6">
                  <a:lumMod val="50000"/>
                </a:schemeClr>
              </a:solidFill>
            </a:endParaRPr>
          </a:p>
        </p:txBody>
      </p:sp>
      <p:pic>
        <p:nvPicPr>
          <p:cNvPr id="5" name="Picture 4">
            <a:extLst>
              <a:ext uri="{FF2B5EF4-FFF2-40B4-BE49-F238E27FC236}">
                <a16:creationId xmlns:a16="http://schemas.microsoft.com/office/drawing/2014/main" id="{F5C8B17D-55FC-4BA6-E2BE-B9206A9E7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2472" y="22837"/>
            <a:ext cx="7346032" cy="248673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a:latin typeface="Times New Roman" pitchFamily="18" charset="0"/>
                <a:cs typeface="Times New Roman" pitchFamily="18" charset="0"/>
              </a:rPr>
              <a:t>CASES</a:t>
            </a:r>
            <a:endParaRPr lang="en-US" sz="2800"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b="1" i="1" dirty="0" err="1">
                <a:latin typeface="Times New Roman" pitchFamily="18" charset="0"/>
                <a:cs typeface="Times New Roman" pitchFamily="18" charset="0"/>
              </a:rPr>
              <a:t>Manjula</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Manjori</a:t>
            </a:r>
            <a:r>
              <a:rPr lang="en-US" b="1" i="1" dirty="0">
                <a:latin typeface="Times New Roman" pitchFamily="18" charset="0"/>
                <a:cs typeface="Times New Roman" pitchFamily="18" charset="0"/>
              </a:rPr>
              <a:t> v. Director of Public Instruction</a:t>
            </a:r>
            <a:r>
              <a:rPr lang="en-US" dirty="0">
                <a:latin typeface="Times New Roman" pitchFamily="18" charset="0"/>
                <a:cs typeface="Times New Roman" pitchFamily="18" charset="0"/>
              </a:rPr>
              <a:t>, the publisher of a book had applied for the writ of mandamus against the Director of Public Instruction for the inclusion of his book in the list of books which were approved as text-books in schools. But the writ was not allowed as the matter was completely within the discretion of D.I.P and he was not bound to approve the book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14356"/>
            <a:ext cx="7829576" cy="5759596"/>
          </a:xfrm>
        </p:spPr>
        <p:txBody>
          <a:bodyPr/>
          <a:lstStyle/>
          <a:p>
            <a:r>
              <a:rPr lang="en-IN" b="1" i="1" dirty="0"/>
              <a:t>Gujarat State financial corporation vs. Lotus Hotels</a:t>
            </a:r>
          </a:p>
          <a:p>
            <a:pPr>
              <a:buNone/>
            </a:pPr>
            <a:r>
              <a:rPr lang="en-IN" dirty="0">
                <a:latin typeface="Times New Roman" pitchFamily="18" charset="0"/>
                <a:cs typeface="Times New Roman" pitchFamily="18" charset="0"/>
              </a:rPr>
              <a:t>Financial cooperation had an agreement with the Lotus hotels that we will release the funds so that you can complete your construction work, but later on they refuse to release the funds and Lotus  hotels approach Gujarat High court and HC by using this writ directs the authority to perform the public duty which it promised to perform.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t>CERTIORARI</a:t>
            </a:r>
            <a:endParaRPr lang="en-US" b="1" u="sng" dirty="0"/>
          </a:p>
        </p:txBody>
      </p:sp>
      <p:sp>
        <p:nvSpPr>
          <p:cNvPr id="3" name="Content Placeholder 2"/>
          <p:cNvSpPr>
            <a:spLocks noGrp="1"/>
          </p:cNvSpPr>
          <p:nvPr>
            <p:ph sz="quarter" idx="1"/>
          </p:nvPr>
        </p:nvSpPr>
        <p:spPr/>
        <p:txBody>
          <a:bodyPr/>
          <a:lstStyle/>
          <a:p>
            <a:pPr algn="just"/>
            <a:r>
              <a:rPr lang="en-US" dirty="0">
                <a:latin typeface="Times New Roman" pitchFamily="18" charset="0"/>
                <a:cs typeface="Times New Roman" pitchFamily="18" charset="0"/>
              </a:rPr>
              <a:t>Writ of Certiorari means to be certified. It is issued when there is a wrongful exercise of the jurisdiction and the decision of the case is based on it. The writ can be moved to higher courts like the High Court or the Supreme Court by the affected parties.</a:t>
            </a:r>
          </a:p>
          <a:p>
            <a:pPr algn="just"/>
            <a:r>
              <a:rPr lang="en-US" dirty="0">
                <a:latin typeface="Times New Roman" pitchFamily="18" charset="0"/>
                <a:cs typeface="Times New Roman" pitchFamily="18" charset="0"/>
              </a:rPr>
              <a:t>There are several grounds for the issue of Writ of Certiorari. Certiorari is not issued against purely administrative or ministerial orders and that it can only be issued against judicial or quasi-judicial orders.</a:t>
            </a:r>
          </a:p>
          <a:p>
            <a:pPr algn="just"/>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7467600" cy="511156"/>
          </a:xfrm>
        </p:spPr>
        <p:txBody>
          <a:bodyPr>
            <a:noAutofit/>
          </a:bodyPr>
          <a:lstStyle/>
          <a:p>
            <a:r>
              <a:rPr lang="en-IN" sz="2400" dirty="0">
                <a:latin typeface="Times New Roman" pitchFamily="18" charset="0"/>
                <a:cs typeface="Times New Roman" pitchFamily="18" charset="0"/>
              </a:rPr>
              <a:t>WHEN IT CAN BE ISSUED</a:t>
            </a:r>
            <a:endParaRPr lang="en-US" sz="24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14422"/>
            <a:ext cx="7467600" cy="5259530"/>
          </a:xfrm>
        </p:spPr>
        <p:txBody>
          <a:bodyPr/>
          <a:lstStyle/>
          <a:p>
            <a:pPr algn="just">
              <a:buNone/>
            </a:pPr>
            <a:r>
              <a:rPr lang="en-US" dirty="0"/>
              <a:t>   </a:t>
            </a:r>
            <a:r>
              <a:rPr lang="en-US" dirty="0">
                <a:latin typeface="Times New Roman" pitchFamily="18" charset="0"/>
                <a:cs typeface="Times New Roman" pitchFamily="18" charset="0"/>
              </a:rPr>
              <a:t>It is issued to quasi-judicial or subordinate courts if they act in the following ways:</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Either without any jurisdiction or in excess.</a:t>
            </a:r>
          </a:p>
          <a:p>
            <a:pPr algn="just"/>
            <a:r>
              <a:rPr lang="en-US" dirty="0">
                <a:latin typeface="Times New Roman" pitchFamily="18" charset="0"/>
                <a:cs typeface="Times New Roman" pitchFamily="18" charset="0"/>
              </a:rPr>
              <a:t>In violation of the principles of Natural Justice.</a:t>
            </a:r>
          </a:p>
          <a:p>
            <a:pPr algn="just"/>
            <a:r>
              <a:rPr lang="en-US" dirty="0">
                <a:latin typeface="Times New Roman" pitchFamily="18" charset="0"/>
                <a:cs typeface="Times New Roman" pitchFamily="18" charset="0"/>
              </a:rPr>
              <a:t>In opposition to the procedure established by law.</a:t>
            </a:r>
          </a:p>
          <a:p>
            <a:pPr algn="just"/>
            <a:r>
              <a:rPr lang="en-US" dirty="0">
                <a:latin typeface="Times New Roman" pitchFamily="18" charset="0"/>
                <a:cs typeface="Times New Roman" pitchFamily="18" charset="0"/>
              </a:rPr>
              <a:t>If there is an error in judgment on the face of it.</a:t>
            </a:r>
          </a:p>
          <a:p>
            <a:pPr algn="just"/>
            <a:endParaRPr lang="en-US" b="1" i="1" dirty="0">
              <a:latin typeface="Times New Roman" pitchFamily="18" charset="0"/>
              <a:cs typeface="Times New Roman" pitchFamily="18" charset="0"/>
            </a:endParaRPr>
          </a:p>
          <a:p>
            <a:pPr algn="just">
              <a:buNone/>
            </a:pPr>
            <a:r>
              <a:rPr lang="en-US" b="1" i="1" dirty="0">
                <a:latin typeface="Times New Roman" pitchFamily="18" charset="0"/>
                <a:cs typeface="Times New Roman" pitchFamily="18" charset="0"/>
              </a:rPr>
              <a:t>    T.C. </a:t>
            </a:r>
            <a:r>
              <a:rPr lang="en-US" b="1" i="1" dirty="0" err="1">
                <a:latin typeface="Times New Roman" pitchFamily="18" charset="0"/>
                <a:cs typeface="Times New Roman" pitchFamily="18" charset="0"/>
              </a:rPr>
              <a:t>Basappa</a:t>
            </a:r>
            <a:r>
              <a:rPr lang="en-US" b="1" i="1" dirty="0">
                <a:latin typeface="Times New Roman" pitchFamily="18" charset="0"/>
                <a:cs typeface="Times New Roman" pitchFamily="18" charset="0"/>
              </a:rPr>
              <a:t> v. T. </a:t>
            </a:r>
            <a:r>
              <a:rPr lang="en-US" b="1" i="1" dirty="0" err="1">
                <a:latin typeface="Times New Roman" pitchFamily="18" charset="0"/>
                <a:cs typeface="Times New Roman" pitchFamily="18" charset="0"/>
              </a:rPr>
              <a:t>Nagappa</a:t>
            </a:r>
            <a:r>
              <a:rPr lang="en-US" b="1" i="1" dirty="0">
                <a:latin typeface="Times New Roman" pitchFamily="18" charset="0"/>
                <a:cs typeface="Times New Roman" pitchFamily="18" charset="0"/>
              </a:rPr>
              <a:t> &amp; </a:t>
            </a:r>
            <a:r>
              <a:rPr lang="en-US" b="1" i="1" dirty="0" err="1">
                <a:latin typeface="Times New Roman" pitchFamily="18" charset="0"/>
                <a:cs typeface="Times New Roman" pitchFamily="18" charset="0"/>
              </a:rPr>
              <a:t>Anr</a:t>
            </a:r>
            <a:r>
              <a:rPr lang="en-US" b="1" i="1" dirty="0">
                <a:latin typeface="Times New Roman" pitchFamily="18" charset="0"/>
                <a:cs typeface="Times New Roman" pitchFamily="18" charset="0"/>
              </a:rPr>
              <a:t>. 1954 AIR 240</a:t>
            </a:r>
            <a:r>
              <a:rPr lang="en-US" dirty="0">
                <a:latin typeface="Times New Roman" pitchFamily="18" charset="0"/>
                <a:cs typeface="Times New Roman" pitchFamily="18" charset="0"/>
              </a:rPr>
              <a:t>, it was held by the constitution bench that certiorari maybe and is generally granted when a court has acted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without jurisdiction or (ii) in excess of its jurisdiction.</a:t>
            </a:r>
          </a:p>
          <a:p>
            <a:pPr algn="just"/>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fontScale="90000"/>
          </a:bodyPr>
          <a:lstStyle/>
          <a:p>
            <a:r>
              <a:rPr lang="en-IN" b="1" u="sng" dirty="0"/>
              <a:t>PROHIBITION</a:t>
            </a:r>
            <a:endParaRPr lang="en-US" b="1" u="sng" dirty="0"/>
          </a:p>
        </p:txBody>
      </p:sp>
      <p:sp>
        <p:nvSpPr>
          <p:cNvPr id="3" name="Content Placeholder 2"/>
          <p:cNvSpPr>
            <a:spLocks noGrp="1"/>
          </p:cNvSpPr>
          <p:nvPr>
            <p:ph sz="quarter" idx="1"/>
          </p:nvPr>
        </p:nvSpPr>
        <p:spPr>
          <a:xfrm>
            <a:off x="457200" y="714356"/>
            <a:ext cx="8258204" cy="5857916"/>
          </a:xfrm>
        </p:spPr>
        <p:txBody>
          <a:bodyPr/>
          <a:lstStyle/>
          <a:p>
            <a:endParaRPr lang="en-US" dirty="0"/>
          </a:p>
          <a:p>
            <a:pPr algn="just"/>
            <a:r>
              <a:rPr lang="en-US" dirty="0">
                <a:latin typeface="Times New Roman" pitchFamily="18" charset="0"/>
                <a:cs typeface="Times New Roman" pitchFamily="18" charset="0"/>
              </a:rPr>
              <a:t>It is a writ directing a lower court to stop doing something which the law prohibits it from doing. Its main purpose is to prevent an inferior court from exceeding its jurisdiction or from acting contrary to the rules of Natural Justice.</a:t>
            </a:r>
          </a:p>
          <a:p>
            <a:pPr algn="just">
              <a:buNone/>
            </a:pPr>
            <a:r>
              <a:rPr lang="en-IN" dirty="0">
                <a:latin typeface="Times New Roman" pitchFamily="18" charset="0"/>
                <a:cs typeface="Times New Roman" pitchFamily="18" charset="0"/>
              </a:rPr>
              <a:t>  </a:t>
            </a:r>
          </a:p>
          <a:p>
            <a:pPr algn="just">
              <a:buNone/>
            </a:pPr>
            <a:r>
              <a:rPr lang="en-IN" dirty="0">
                <a:latin typeface="Times New Roman" pitchFamily="18" charset="0"/>
                <a:cs typeface="Times New Roman" pitchFamily="18" charset="0"/>
              </a:rPr>
              <a:t>     </a:t>
            </a:r>
            <a:r>
              <a:rPr lang="en-IN" b="1" dirty="0">
                <a:latin typeface="Times New Roman" pitchFamily="18" charset="0"/>
                <a:cs typeface="Times New Roman" pitchFamily="18" charset="0"/>
              </a:rPr>
              <a:t>When it can be issued ?</a:t>
            </a:r>
          </a:p>
          <a:p>
            <a:pPr algn="just">
              <a:buNone/>
            </a:pPr>
            <a:r>
              <a:rPr lang="en-US" dirty="0">
                <a:latin typeface="Times New Roman" pitchFamily="18" charset="0"/>
                <a:cs typeface="Times New Roman" pitchFamily="18" charset="0"/>
              </a:rPr>
              <a:t>1. It is issued to a lower or a subordinate court by the superior  courts in order to refrain it from doing something which it is not supposed to do as per law</a:t>
            </a:r>
          </a:p>
          <a:p>
            <a:pPr algn="just">
              <a:buNone/>
            </a:pPr>
            <a:r>
              <a:rPr lang="en-US" dirty="0">
                <a:latin typeface="Times New Roman" pitchFamily="18" charset="0"/>
                <a:cs typeface="Times New Roman" pitchFamily="18" charset="0"/>
              </a:rPr>
              <a:t>2. It is usually issued when the lower courts act in excess of their jurisdiction</a:t>
            </a:r>
          </a:p>
          <a:p>
            <a:pPr algn="just">
              <a:buNone/>
            </a:pPr>
            <a:r>
              <a:rPr lang="en-US" dirty="0">
                <a:latin typeface="Times New Roman" pitchFamily="18" charset="0"/>
                <a:cs typeface="Times New Roman" pitchFamily="18" charset="0"/>
              </a:rPr>
              <a:t>3. It can be issued if the court acts outside its jurisdiction</a:t>
            </a:r>
            <a:endParaRPr lang="en-US" b="1"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8329642" cy="6116786"/>
          </a:xfrm>
        </p:spPr>
        <p:txBody>
          <a:bodyPr/>
          <a:lstStyle/>
          <a:p>
            <a:r>
              <a:rPr lang="en-US" dirty="0"/>
              <a:t>In  </a:t>
            </a:r>
            <a:r>
              <a:rPr lang="en-US" b="1" i="1" dirty="0"/>
              <a:t>Bengal Immunity Co. Ltd</a:t>
            </a:r>
            <a:r>
              <a:rPr lang="en-US" dirty="0"/>
              <a:t> AIR 1955SC 661 the Supreme Court pointed out that where an inferior tribunal is shown to have seized jurisdiction which does not belong to it then that consideration is irrelevant and the writ of Prohibition has to be issued as a right.</a:t>
            </a:r>
          </a:p>
          <a:p>
            <a:endParaRPr lang="en-IN" dirty="0"/>
          </a:p>
          <a:p>
            <a:pPr>
              <a:buNone/>
            </a:pPr>
            <a:r>
              <a:rPr lang="en-IN" b="1" u="sng" dirty="0"/>
              <a:t>QUO WARRANTO</a:t>
            </a:r>
          </a:p>
          <a:p>
            <a:r>
              <a:rPr lang="en-IN" dirty="0"/>
              <a:t>It means by what authority</a:t>
            </a:r>
          </a:p>
          <a:p>
            <a:r>
              <a:rPr lang="en-IN" dirty="0"/>
              <a:t>By using this writ court can question any public officers that by what authority have you assumed this public office ? And if  the officer’s title is defective then he has to vacate the office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IN" b="1" i="1" dirty="0" err="1"/>
              <a:t>Baij</a:t>
            </a:r>
            <a:r>
              <a:rPr lang="en-IN" b="1" i="1" dirty="0"/>
              <a:t> vs. State of U.P</a:t>
            </a:r>
          </a:p>
          <a:p>
            <a:endParaRPr lang="en-IN" dirty="0"/>
          </a:p>
          <a:p>
            <a:pPr algn="just">
              <a:buNone/>
            </a:pPr>
            <a:r>
              <a:rPr lang="en-IN" dirty="0"/>
              <a:t>    </a:t>
            </a:r>
            <a:r>
              <a:rPr lang="en-IN" dirty="0">
                <a:latin typeface="Times New Roman" pitchFamily="18" charset="0"/>
                <a:cs typeface="Times New Roman" pitchFamily="18" charset="0"/>
              </a:rPr>
              <a:t>Where the holder of an office has been continuing in office for a long time and there is no complaint against him the court refused the writ as it would have been vexatious</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rit-petition.jpg"/>
          <p:cNvPicPr>
            <a:picLocks noChangeAspect="1"/>
          </p:cNvPicPr>
          <p:nvPr/>
        </p:nvPicPr>
        <p:blipFill>
          <a:blip r:embed="rId2"/>
          <a:stretch>
            <a:fillRect/>
          </a:stretch>
        </p:blipFill>
        <p:spPr>
          <a:xfrm>
            <a:off x="0" y="1"/>
            <a:ext cx="9144000" cy="6858000"/>
          </a:xfrm>
          <a:prstGeom prst="rect">
            <a:avLst/>
          </a:prstGeom>
        </p:spPr>
      </p:pic>
      <p:sp>
        <p:nvSpPr>
          <p:cNvPr id="6" name="Content Placeholder 5"/>
          <p:cNvSpPr>
            <a:spLocks noGrp="1"/>
          </p:cNvSpPr>
          <p:nvPr>
            <p:ph sz="quarter" idx="1"/>
          </p:nvPr>
        </p:nvSpPr>
        <p:spPr/>
        <p:txBody>
          <a:bodyPr/>
          <a:lstStyle/>
          <a:p>
            <a:pPr>
              <a:buNone/>
            </a:pPr>
            <a:endParaRPr lang="en-IN" dirty="0"/>
          </a:p>
          <a:p>
            <a:endParaRPr lang="en-IN" dirty="0"/>
          </a:p>
          <a:p>
            <a:endParaRPr lang="en-IN" dirty="0"/>
          </a:p>
          <a:p>
            <a:endParaRPr lang="en-IN" dirty="0"/>
          </a:p>
          <a:p>
            <a:endParaRPr lang="en-IN" dirty="0"/>
          </a:p>
          <a:p>
            <a:pPr>
              <a:buNone/>
            </a:pPr>
            <a:endParaRPr lang="en-IN" dirty="0"/>
          </a:p>
          <a:p>
            <a:pPr>
              <a:buNone/>
            </a:pPr>
            <a:endParaRPr lang="en-IN" dirty="0"/>
          </a:p>
          <a:p>
            <a:pPr>
              <a:buNone/>
            </a:pPr>
            <a:endParaRPr lang="en-IN" dirty="0"/>
          </a:p>
          <a:p>
            <a:pPr>
              <a:buNone/>
            </a:pPr>
            <a:r>
              <a:rPr lang="en-IN" sz="3600" b="1" dirty="0">
                <a:latin typeface="Times New Roman" pitchFamily="18" charset="0"/>
                <a:cs typeface="Times New Roman" pitchFamily="18" charset="0"/>
              </a:rPr>
              <a:t>THANKYOU</a:t>
            </a:r>
            <a:endParaRPr lang="en-US" sz="36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Meaning</a:t>
            </a:r>
            <a:endParaRPr lang="en-US" b="1" dirty="0"/>
          </a:p>
        </p:txBody>
      </p:sp>
      <p:sp>
        <p:nvSpPr>
          <p:cNvPr id="3" name="Content Placeholder 2"/>
          <p:cNvSpPr>
            <a:spLocks noGrp="1"/>
          </p:cNvSpPr>
          <p:nvPr>
            <p:ph sz="quarter" idx="1"/>
          </p:nvPr>
        </p:nvSpPr>
        <p:spPr/>
        <p:txBody>
          <a:bodyPr/>
          <a:lstStyle/>
          <a:p>
            <a:r>
              <a:rPr lang="en-IN" dirty="0"/>
              <a:t>A formal written order issued under a seal, in the name of authority, commanding an officer, court, sovereign etc.</a:t>
            </a:r>
          </a:p>
          <a:p>
            <a:r>
              <a:rPr lang="en-IN" dirty="0"/>
              <a:t>Under our constitution, The Supreme court and High courts are empowered to issue writs for protection of fundamental rights.</a:t>
            </a:r>
          </a:p>
          <a:p>
            <a:endParaRPr lang="en-IN" dirty="0"/>
          </a:p>
          <a:p>
            <a:r>
              <a:rPr lang="en-IN" b="1" dirty="0"/>
              <a:t>Article 32 – Power of Supreme court to issue writs</a:t>
            </a:r>
          </a:p>
          <a:p>
            <a:r>
              <a:rPr lang="en-IN" b="1" dirty="0"/>
              <a:t>Article 226 – Power of High courts</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8115328" cy="6116786"/>
          </a:xfrm>
        </p:spPr>
        <p:txBody>
          <a:bodyPr>
            <a:normAutofit/>
          </a:bodyPr>
          <a:lstStyle/>
          <a:p>
            <a:pPr algn="just"/>
            <a:r>
              <a:rPr lang="en-US" b="1" dirty="0">
                <a:latin typeface="Times New Roman" pitchFamily="18" charset="0"/>
                <a:cs typeface="Times New Roman" pitchFamily="18" charset="0"/>
              </a:rPr>
              <a:t>Article 32 </a:t>
            </a:r>
            <a:r>
              <a:rPr lang="en-US" dirty="0">
                <a:latin typeface="Times New Roman" pitchFamily="18" charset="0"/>
                <a:cs typeface="Times New Roman" pitchFamily="18" charset="0"/>
              </a:rPr>
              <a:t>of the Indian Constitution gives the right to individuals to move to the Supreme Court to seek justice when they feel that their right has been ‘unduly deprived’. The apex court is given the authority to issue directions or orders for the execution of any of the rights bestowed by the constitution as it is considered ‘the protector and guarantor of Fundamental Rights</a:t>
            </a:r>
          </a:p>
          <a:p>
            <a:pPr algn="just"/>
            <a:endParaRPr lang="en-IN"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Article 226</a:t>
            </a:r>
            <a:r>
              <a:rPr lang="en-US" dirty="0">
                <a:latin typeface="Times New Roman" pitchFamily="18" charset="0"/>
                <a:cs typeface="Times New Roman" pitchFamily="18" charset="0"/>
              </a:rPr>
              <a:t> empowers High Courts to issue directions, orders or writs in the nature of habeas corpus, mandamus, prohibition, quo warranto and certiorari. Such directions, orders or writs may be issued for the enforcement of fundamental rights or for any other purpose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B</a:t>
            </a:r>
            <a:r>
              <a:rPr lang="en-IN" cap="none" dirty="0">
                <a:latin typeface="+mn-lt"/>
              </a:rPr>
              <a:t>oth art.32 and art.226 issue writs but there are 2 major differences between them.</a:t>
            </a:r>
            <a:endParaRPr lang="en-US" dirty="0"/>
          </a:p>
        </p:txBody>
      </p:sp>
      <p:sp>
        <p:nvSpPr>
          <p:cNvPr id="3" name="Content Placeholder 2"/>
          <p:cNvSpPr>
            <a:spLocks noGrp="1"/>
          </p:cNvSpPr>
          <p:nvPr>
            <p:ph sz="quarter" idx="2"/>
          </p:nvPr>
        </p:nvSpPr>
        <p:spPr/>
        <p:txBody>
          <a:bodyPr/>
          <a:lstStyle/>
          <a:p>
            <a:pPr>
              <a:buNone/>
            </a:pPr>
            <a:r>
              <a:rPr lang="en-IN" dirty="0"/>
              <a:t>1.The power to issue writs are only limited to protection of fundamental rights</a:t>
            </a:r>
          </a:p>
          <a:p>
            <a:pPr>
              <a:buNone/>
            </a:pPr>
            <a:r>
              <a:rPr lang="en-IN" dirty="0"/>
              <a:t>2. As it falls under part III</a:t>
            </a:r>
            <a:r>
              <a:rPr lang="en-IN" baseline="30000" dirty="0"/>
              <a:t>rd</a:t>
            </a:r>
            <a:r>
              <a:rPr lang="en-IN" dirty="0"/>
              <a:t> , it is a fundamental right</a:t>
            </a:r>
            <a:endParaRPr lang="en-US" dirty="0"/>
          </a:p>
        </p:txBody>
      </p:sp>
      <p:sp>
        <p:nvSpPr>
          <p:cNvPr id="4" name="Content Placeholder 3"/>
          <p:cNvSpPr>
            <a:spLocks noGrp="1"/>
          </p:cNvSpPr>
          <p:nvPr>
            <p:ph sz="quarter" idx="4"/>
          </p:nvPr>
        </p:nvSpPr>
        <p:spPr/>
        <p:txBody>
          <a:bodyPr/>
          <a:lstStyle/>
          <a:p>
            <a:pPr>
              <a:buNone/>
            </a:pPr>
            <a:r>
              <a:rPr lang="en-IN" dirty="0"/>
              <a:t>1.Writs can be issued against fundamental rights as well as for another purpose</a:t>
            </a:r>
          </a:p>
          <a:p>
            <a:pPr>
              <a:buNone/>
            </a:pPr>
            <a:r>
              <a:rPr lang="en-IN" dirty="0"/>
              <a:t>  Ex: Administrative tribunals</a:t>
            </a:r>
          </a:p>
          <a:p>
            <a:pPr>
              <a:buNone/>
            </a:pPr>
            <a:r>
              <a:rPr lang="en-IN" dirty="0"/>
              <a:t>2. Remedy under article 226 is not a fundamental right</a:t>
            </a:r>
            <a:endParaRPr lang="en-US" dirty="0"/>
          </a:p>
        </p:txBody>
      </p:sp>
      <p:sp>
        <p:nvSpPr>
          <p:cNvPr id="5" name="Text Placeholder 4"/>
          <p:cNvSpPr>
            <a:spLocks noGrp="1"/>
          </p:cNvSpPr>
          <p:nvPr>
            <p:ph type="body" sz="quarter" idx="1"/>
          </p:nvPr>
        </p:nvSpPr>
        <p:spPr/>
        <p:txBody>
          <a:bodyPr/>
          <a:lstStyle/>
          <a:p>
            <a:r>
              <a:rPr lang="en-IN" dirty="0"/>
              <a:t>Article 32</a:t>
            </a:r>
            <a:endParaRPr lang="en-US" dirty="0"/>
          </a:p>
        </p:txBody>
      </p:sp>
      <p:sp>
        <p:nvSpPr>
          <p:cNvPr id="6" name="Text Placeholder 5"/>
          <p:cNvSpPr>
            <a:spLocks noGrp="1"/>
          </p:cNvSpPr>
          <p:nvPr>
            <p:ph type="body" sz="quarter" idx="3"/>
          </p:nvPr>
        </p:nvSpPr>
        <p:spPr/>
        <p:txBody>
          <a:bodyPr/>
          <a:lstStyle/>
          <a:p>
            <a:r>
              <a:rPr lang="en-IN" dirty="0"/>
              <a:t>Article 226</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itchFamily="18" charset="0"/>
                <a:cs typeface="Times New Roman" pitchFamily="18" charset="0"/>
              </a:rPr>
              <a:t>Types of writs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IN" sz="2800" dirty="0">
                <a:latin typeface="Times New Roman" pitchFamily="18" charset="0"/>
                <a:cs typeface="Times New Roman" pitchFamily="18" charset="0"/>
              </a:rPr>
              <a:t>1. Habeas corpus</a:t>
            </a:r>
          </a:p>
          <a:p>
            <a:pPr algn="just"/>
            <a:r>
              <a:rPr lang="en-IN" sz="2800" dirty="0">
                <a:latin typeface="Times New Roman" pitchFamily="18" charset="0"/>
                <a:cs typeface="Times New Roman" pitchFamily="18" charset="0"/>
              </a:rPr>
              <a:t>2. Mandamus</a:t>
            </a:r>
          </a:p>
          <a:p>
            <a:pPr algn="just"/>
            <a:r>
              <a:rPr lang="en-IN" sz="2800" dirty="0">
                <a:latin typeface="Times New Roman" pitchFamily="18" charset="0"/>
                <a:cs typeface="Times New Roman" pitchFamily="18" charset="0"/>
              </a:rPr>
              <a:t>3. Certiorari</a:t>
            </a:r>
          </a:p>
          <a:p>
            <a:pPr algn="just"/>
            <a:r>
              <a:rPr lang="en-IN" sz="2800" dirty="0">
                <a:latin typeface="Times New Roman" pitchFamily="18" charset="0"/>
                <a:cs typeface="Times New Roman" pitchFamily="18" charset="0"/>
              </a:rPr>
              <a:t>4. Prohibition</a:t>
            </a:r>
          </a:p>
          <a:p>
            <a:pPr algn="just"/>
            <a:r>
              <a:rPr lang="en-IN" sz="2800" dirty="0">
                <a:latin typeface="Times New Roman" pitchFamily="18" charset="0"/>
                <a:cs typeface="Times New Roman" pitchFamily="18" charset="0"/>
              </a:rPr>
              <a:t>5. Quo Warranto</a:t>
            </a:r>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t>HABEAS CORPUS</a:t>
            </a:r>
            <a:endParaRPr lang="en-US" b="1" u="sng" dirty="0"/>
          </a:p>
        </p:txBody>
      </p:sp>
      <p:sp>
        <p:nvSpPr>
          <p:cNvPr id="3" name="Content Placeholder 2"/>
          <p:cNvSpPr>
            <a:spLocks noGrp="1"/>
          </p:cNvSpPr>
          <p:nvPr>
            <p:ph sz="quarter" idx="1"/>
          </p:nvPr>
        </p:nvSpPr>
        <p:spPr/>
        <p:txBody>
          <a:bodyPr/>
          <a:lstStyle/>
          <a:p>
            <a:pPr algn="just"/>
            <a:r>
              <a:rPr lang="en-IN" dirty="0">
                <a:latin typeface="Times New Roman" pitchFamily="18" charset="0"/>
                <a:cs typeface="Times New Roman" pitchFamily="18" charset="0"/>
              </a:rPr>
              <a:t>To have a body or to produce a body</a:t>
            </a:r>
          </a:p>
          <a:p>
            <a:pPr algn="just"/>
            <a:r>
              <a:rPr lang="en-IN" dirty="0">
                <a:latin typeface="Times New Roman" pitchFamily="18" charset="0"/>
                <a:cs typeface="Times New Roman" pitchFamily="18" charset="0"/>
              </a:rPr>
              <a:t>One of the important writs for personal liberty</a:t>
            </a:r>
          </a:p>
          <a:p>
            <a:pPr algn="just"/>
            <a:r>
              <a:rPr lang="en-US" dirty="0">
                <a:latin typeface="Times New Roman" pitchFamily="18" charset="0"/>
                <a:cs typeface="Times New Roman" pitchFamily="18" charset="0"/>
              </a:rPr>
              <a:t>This writ provides immediate relief in case of unlawful detention</a:t>
            </a:r>
          </a:p>
          <a:p>
            <a:pPr algn="just"/>
            <a:r>
              <a:rPr lang="en-US" dirty="0">
                <a:latin typeface="Times New Roman" pitchFamily="18" charset="0"/>
                <a:cs typeface="Times New Roman" pitchFamily="18" charset="0"/>
              </a:rPr>
              <a:t>Writ of Habeas Corpus is issued if an individual is kept in jail or under a private care without any authority of law</a:t>
            </a:r>
          </a:p>
          <a:p>
            <a:pPr algn="just"/>
            <a:r>
              <a:rPr lang="en-US" dirty="0">
                <a:latin typeface="Times New Roman" pitchFamily="18" charset="0"/>
                <a:cs typeface="Times New Roman" pitchFamily="18" charset="0"/>
              </a:rPr>
              <a:t>A criminal who is convicted has the right to seek the assistance of the court by filing an application for “writ of Habeas Corpus” if he believes that he has been wrongfully imprisoned</a:t>
            </a:r>
            <a:r>
              <a:rPr lang="en-US"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r>
              <a:rPr lang="en-IN" b="1" dirty="0"/>
              <a:t>Cases</a:t>
            </a:r>
            <a:endParaRPr lang="en-US" b="1" dirty="0"/>
          </a:p>
        </p:txBody>
      </p:sp>
      <p:sp>
        <p:nvSpPr>
          <p:cNvPr id="3" name="Content Placeholder 2"/>
          <p:cNvSpPr>
            <a:spLocks noGrp="1"/>
          </p:cNvSpPr>
          <p:nvPr>
            <p:ph sz="quarter" idx="1"/>
          </p:nvPr>
        </p:nvSpPr>
        <p:spPr>
          <a:xfrm>
            <a:off x="457200" y="785794"/>
            <a:ext cx="7467600" cy="5688158"/>
          </a:xfrm>
        </p:spPr>
        <p:txBody>
          <a:bodyPr/>
          <a:lstStyle/>
          <a:p>
            <a:pPr algn="just">
              <a:buNone/>
            </a:pPr>
            <a:r>
              <a:rPr lang="sv-SE" b="1" i="1" dirty="0">
                <a:latin typeface="Times New Roman" pitchFamily="18" charset="0"/>
                <a:cs typeface="Times New Roman" pitchFamily="18" charset="0"/>
              </a:rPr>
              <a:t>1. ADM Jabalpur v. Shivakant Shukla</a:t>
            </a:r>
            <a:r>
              <a:rPr lang="sv-SE" dirty="0">
                <a:latin typeface="Times New Roman" pitchFamily="18" charset="0"/>
                <a:cs typeface="Times New Roman" pitchFamily="18" charset="0"/>
              </a:rPr>
              <a:t> (1976) 2 SCC 521 </a:t>
            </a:r>
            <a:r>
              <a:rPr lang="en-US" dirty="0">
                <a:latin typeface="Times New Roman" pitchFamily="18" charset="0"/>
                <a:cs typeface="Times New Roman" pitchFamily="18" charset="0"/>
              </a:rPr>
              <a:t>it was held that the writ of Habeas Corpus cannot be suspended even during the emergency (Article 359)</a:t>
            </a:r>
            <a:endParaRPr lang="sv-SE" dirty="0">
              <a:latin typeface="Times New Roman" pitchFamily="18" charset="0"/>
              <a:cs typeface="Times New Roman" pitchFamily="18" charset="0"/>
            </a:endParaRPr>
          </a:p>
          <a:p>
            <a:pPr algn="just">
              <a:buNone/>
            </a:pPr>
            <a:r>
              <a:rPr lang="en-IN" dirty="0">
                <a:latin typeface="Times New Roman" pitchFamily="18" charset="0"/>
                <a:cs typeface="Times New Roman" pitchFamily="18" charset="0"/>
              </a:rPr>
              <a:t> </a:t>
            </a:r>
            <a:r>
              <a:rPr lang="en-IN" b="1" i="1" dirty="0">
                <a:latin typeface="Times New Roman" pitchFamily="18" charset="0"/>
                <a:cs typeface="Times New Roman" pitchFamily="18" charset="0"/>
              </a:rPr>
              <a:t>2</a:t>
            </a:r>
            <a:r>
              <a:rPr lang="en-IN" dirty="0">
                <a:latin typeface="Times New Roman" pitchFamily="18" charset="0"/>
                <a:cs typeface="Times New Roman" pitchFamily="18" charset="0"/>
              </a:rPr>
              <a:t>. </a:t>
            </a:r>
            <a:r>
              <a:rPr lang="en-US" b="1" i="1" dirty="0" err="1">
                <a:latin typeface="Times New Roman" pitchFamily="18" charset="0"/>
                <a:cs typeface="Times New Roman" pitchFamily="18" charset="0"/>
              </a:rPr>
              <a:t>Narayan</a:t>
            </a:r>
            <a:r>
              <a:rPr lang="en-US" b="1" i="1" dirty="0">
                <a:latin typeface="Times New Roman" pitchFamily="18" charset="0"/>
                <a:cs typeface="Times New Roman" pitchFamily="18" charset="0"/>
              </a:rPr>
              <a:t> v. </a:t>
            </a:r>
            <a:r>
              <a:rPr lang="en-US" b="1" i="1" dirty="0" err="1">
                <a:latin typeface="Times New Roman" pitchFamily="18" charset="0"/>
                <a:cs typeface="Times New Roman" pitchFamily="18" charset="0"/>
              </a:rPr>
              <a:t>Ishwarlal</a:t>
            </a:r>
            <a:r>
              <a:rPr lang="en-US" b="1" i="1" dirty="0">
                <a:latin typeface="Times New Roman" pitchFamily="18" charset="0"/>
                <a:cs typeface="Times New Roman" pitchFamily="18" charset="0"/>
              </a:rPr>
              <a:t> AIR 1965 SC 1818 </a:t>
            </a:r>
            <a:r>
              <a:rPr lang="en-US" dirty="0">
                <a:latin typeface="Times New Roman" pitchFamily="18" charset="0"/>
                <a:cs typeface="Times New Roman" pitchFamily="18" charset="0"/>
              </a:rPr>
              <a:t>While deciding whether Habeas Corpus writs are civil or criminal in nature, it was held that the court would rely on the way of the procedures in which the locale has been executed.</a:t>
            </a:r>
          </a:p>
          <a:p>
            <a:pPr algn="just">
              <a:buNone/>
            </a:pPr>
            <a:r>
              <a:rPr lang="en-IN" dirty="0">
                <a:latin typeface="Times New Roman" pitchFamily="18" charset="0"/>
                <a:cs typeface="Times New Roman" pitchFamily="18" charset="0"/>
              </a:rPr>
              <a:t> </a:t>
            </a:r>
            <a:r>
              <a:rPr lang="en-IN" b="1" i="1" dirty="0">
                <a:latin typeface="Times New Roman" pitchFamily="18" charset="0"/>
                <a:cs typeface="Times New Roman" pitchFamily="18" charset="0"/>
              </a:rPr>
              <a:t>3.  Rudal Shah vs. State of Bihar AIR 1983 SC 1086</a:t>
            </a:r>
          </a:p>
          <a:p>
            <a:pPr algn="just">
              <a:buNone/>
            </a:pPr>
            <a:r>
              <a:rPr lang="en-IN" dirty="0">
                <a:latin typeface="Times New Roman" pitchFamily="18" charset="0"/>
                <a:cs typeface="Times New Roman" pitchFamily="18" charset="0"/>
              </a:rPr>
              <a:t>  A person who had already completed his period of detention was still kept in jail for 14 yrs extra. Here writ of habeas corpus was used and he was immediately released and he was also given exemplary damages.</a:t>
            </a:r>
            <a:endParaRPr lang="en-US" dirty="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r>
              <a:rPr lang="en-IN" b="1" u="sng" dirty="0">
                <a:latin typeface="Times New Roman" pitchFamily="18" charset="0"/>
                <a:cs typeface="Times New Roman" pitchFamily="18" charset="0"/>
              </a:rPr>
              <a:t>MANDAMUS </a:t>
            </a:r>
            <a:endParaRPr lang="en-US" b="1" u="sng"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00108"/>
            <a:ext cx="7467600" cy="5473844"/>
          </a:xfrm>
        </p:spPr>
        <p:txBody>
          <a:bodyPr/>
          <a:lstStyle/>
          <a:p>
            <a:pPr algn="just"/>
            <a:r>
              <a:rPr lang="en-IN" dirty="0">
                <a:latin typeface="Times New Roman" pitchFamily="18" charset="0"/>
                <a:cs typeface="Times New Roman" pitchFamily="18" charset="0"/>
              </a:rPr>
              <a:t>It means we command</a:t>
            </a:r>
          </a:p>
          <a:p>
            <a:pPr algn="just"/>
            <a:r>
              <a:rPr lang="en-US" dirty="0">
                <a:latin typeface="Times New Roman" pitchFamily="18" charset="0"/>
                <a:cs typeface="Times New Roman" pitchFamily="18" charset="0"/>
              </a:rPr>
              <a:t>This writ is issued for the correct performance of mandatory and purely ministerial duties and is issued by a superior court to a lower court or government officer.</a:t>
            </a:r>
          </a:p>
          <a:p>
            <a:pPr algn="just"/>
            <a:r>
              <a:rPr lang="en-US" dirty="0">
                <a:latin typeface="Times New Roman" pitchFamily="18" charset="0"/>
                <a:cs typeface="Times New Roman" pitchFamily="18" charset="0"/>
              </a:rPr>
              <a:t>It safeguards the public from the misuse of authority by the administrative bodies.</a:t>
            </a:r>
          </a:p>
          <a:p>
            <a:pPr algn="just"/>
            <a:r>
              <a:rPr lang="en-US" dirty="0">
                <a:latin typeface="Times New Roman" pitchFamily="18" charset="0"/>
                <a:cs typeface="Times New Roman" pitchFamily="18" charset="0"/>
              </a:rPr>
              <a:t>The person applying for mandamus must be sure that he has the legal right to compel the opponent to do or refrain from doing something.</a:t>
            </a:r>
          </a:p>
          <a:p>
            <a:pPr algn="just"/>
            <a:r>
              <a:rPr lang="en-US" dirty="0">
                <a:latin typeface="Times New Roman" pitchFamily="18" charset="0"/>
                <a:cs typeface="Times New Roman" pitchFamily="18" charset="0"/>
              </a:rPr>
              <a:t>Its main purpose is to ensure that the powers or duties are not misused by the administration or the executive and are fulfilled duly.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lstStyle/>
          <a:p>
            <a:r>
              <a:rPr lang="en-IN" b="1" dirty="0">
                <a:latin typeface="Times New Roman" pitchFamily="18" charset="0"/>
                <a:cs typeface="Times New Roman" pitchFamily="18" charset="0"/>
              </a:rPr>
              <a:t>Conditions for issue of mandamus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85860"/>
            <a:ext cx="7829576" cy="5188092"/>
          </a:xfrm>
        </p:spPr>
        <p:txBody>
          <a:bodyPr/>
          <a:lstStyle/>
          <a:p>
            <a:pPr algn="just"/>
            <a:r>
              <a:rPr lang="en-US" sz="2800" dirty="0">
                <a:latin typeface="Times New Roman" pitchFamily="18" charset="0"/>
                <a:cs typeface="Times New Roman" pitchFamily="18" charset="0"/>
              </a:rPr>
              <a:t>There must rest a legal right of the applicant for the performance of the legal duty.</a:t>
            </a:r>
          </a:p>
          <a:p>
            <a:pPr algn="just"/>
            <a:r>
              <a:rPr lang="en-US" sz="2800" dirty="0">
                <a:latin typeface="Times New Roman" pitchFamily="18" charset="0"/>
                <a:cs typeface="Times New Roman" pitchFamily="18" charset="0"/>
              </a:rPr>
              <a:t>The nature of the duty must be public.</a:t>
            </a:r>
          </a:p>
          <a:p>
            <a:pPr algn="just"/>
            <a:r>
              <a:rPr lang="en-US" sz="2800" dirty="0">
                <a:latin typeface="Times New Roman" pitchFamily="18" charset="0"/>
                <a:cs typeface="Times New Roman" pitchFamily="18" charset="0"/>
              </a:rPr>
              <a:t>On the date of the petition, the right which is sought to be enforced must be subsisting.</a:t>
            </a:r>
          </a:p>
          <a:p>
            <a:pPr algn="just"/>
            <a:r>
              <a:rPr lang="en-US" sz="2800" dirty="0">
                <a:latin typeface="Times New Roman" pitchFamily="18" charset="0"/>
                <a:cs typeface="Times New Roman" pitchFamily="18" charset="0"/>
              </a:rPr>
              <a:t>The writ of Mandamus is not issued for anticipatory injury.</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121</TotalTime>
  <Words>1281</Words>
  <Application>Microsoft Office PowerPoint</Application>
  <PresentationFormat>On-screen Show (4:3)</PresentationFormat>
  <Paragraphs>88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Century Schoolbook</vt:lpstr>
      <vt:lpstr>Times New Roman</vt:lpstr>
      <vt:lpstr>Wingdings</vt:lpstr>
      <vt:lpstr>Wingdings 2</vt:lpstr>
      <vt:lpstr>Oriel</vt:lpstr>
      <vt:lpstr>        Topic:Scope of writs their preparation and trail.</vt:lpstr>
      <vt:lpstr>Meaning</vt:lpstr>
      <vt:lpstr>PowerPoint Presentation</vt:lpstr>
      <vt:lpstr>Both art.32 and art.226 issue writs but there are 2 major differences between them.</vt:lpstr>
      <vt:lpstr>Types of writs</vt:lpstr>
      <vt:lpstr>HABEAS CORPUS</vt:lpstr>
      <vt:lpstr>Cases</vt:lpstr>
      <vt:lpstr>MANDAMUS </vt:lpstr>
      <vt:lpstr>Conditions for issue of mandamus</vt:lpstr>
      <vt:lpstr>CASES</vt:lpstr>
      <vt:lpstr>PowerPoint Presentation</vt:lpstr>
      <vt:lpstr>CERTIORARI</vt:lpstr>
      <vt:lpstr>WHEN IT CAN BE ISSUED</vt:lpstr>
      <vt:lpstr>PROHIBITION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WRITS</dc:title>
  <dc:creator>HP</dc:creator>
  <cp:lastModifiedBy>Deepa Jha</cp:lastModifiedBy>
  <cp:revision>15</cp:revision>
  <dcterms:created xsi:type="dcterms:W3CDTF">2019-05-19T09:19:19Z</dcterms:created>
  <dcterms:modified xsi:type="dcterms:W3CDTF">2025-05-17T17:12:00Z</dcterms:modified>
</cp:coreProperties>
</file>