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7" r:id="rId2"/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0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74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5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72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50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07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8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000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20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28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9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5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18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0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43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50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97080"/>
            <a:ext cx="12039600" cy="9098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lang="en-IN" sz="5400" b="1" dirty="0">
                <a:solidFill>
                  <a:schemeClr val="bg1"/>
                </a:solidFill>
              </a:rPr>
              <a:t>NAWADA VIDHI MAHAVIDYALAYA</a:t>
            </a:r>
            <a:endParaRPr sz="5400" b="1" spc="-25" dirty="0">
              <a:solidFill>
                <a:schemeClr val="bg1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3386697"/>
            <a:ext cx="4605528" cy="184251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1EA23EE-AD76-BA7E-C2AF-FD382EABE430}"/>
              </a:ext>
            </a:extLst>
          </p:cNvPr>
          <p:cNvSpPr txBox="1">
            <a:spLocks/>
          </p:cNvSpPr>
          <p:nvPr/>
        </p:nvSpPr>
        <p:spPr>
          <a:xfrm>
            <a:off x="2659626" y="1524000"/>
            <a:ext cx="6629400" cy="1525418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vert="horz" wrap="square" lIns="0" tIns="78105" rIns="0" bIns="0" rtlCol="0">
            <a:spAutoFit/>
          </a:bodyPr>
          <a:lstStyle>
            <a:lvl1pPr>
              <a:defRPr sz="4000" b="1" i="1" u="sng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615"/>
              </a:spcBef>
            </a:pPr>
            <a:r>
              <a:rPr lang="en-IN" sz="2800" i="0" dirty="0">
                <a:solidFill>
                  <a:schemeClr val="bg1"/>
                </a:solidFill>
              </a:rPr>
              <a:t>Dr. Madhvi Rani</a:t>
            </a:r>
          </a:p>
          <a:p>
            <a:pPr algn="ctr">
              <a:spcBef>
                <a:spcPts val="615"/>
              </a:spcBef>
            </a:pPr>
            <a:r>
              <a:rPr lang="en-IN" sz="2800" i="0" spc="-25" dirty="0">
                <a:solidFill>
                  <a:schemeClr val="bg1"/>
                </a:solidFill>
              </a:rPr>
              <a:t>Assistant Professor</a:t>
            </a:r>
          </a:p>
          <a:p>
            <a:pPr algn="ctr">
              <a:spcBef>
                <a:spcPts val="615"/>
              </a:spcBef>
            </a:pPr>
            <a:r>
              <a:rPr lang="en-IN" sz="2800" i="0" spc="-25" dirty="0" err="1">
                <a:solidFill>
                  <a:schemeClr val="bg1"/>
                </a:solidFill>
              </a:rPr>
              <a:t>Nawada</a:t>
            </a:r>
            <a:r>
              <a:rPr lang="en-IN" sz="2800" i="0" spc="-25" dirty="0">
                <a:solidFill>
                  <a:schemeClr val="bg1"/>
                </a:solidFill>
              </a:rPr>
              <a:t> Vidhi Mahavidyalaya, </a:t>
            </a:r>
            <a:r>
              <a:rPr lang="en-IN" sz="2800" i="0" spc="-25" dirty="0" err="1">
                <a:solidFill>
                  <a:schemeClr val="bg1"/>
                </a:solidFill>
              </a:rPr>
              <a:t>Nawada</a:t>
            </a:r>
            <a:r>
              <a:rPr lang="en-IN" sz="2800" i="0" spc="-25" dirty="0">
                <a:solidFill>
                  <a:schemeClr val="bg1"/>
                </a:solidFill>
              </a:rPr>
              <a:t> Bihar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291" y="296441"/>
            <a:ext cx="11067415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b="1" i="1" u="sng" spc="-1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M.C.Mehata</a:t>
            </a:r>
            <a:r>
              <a:rPr sz="2800" b="1" i="1" u="sng" spc="-6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spc="-2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v.</a:t>
            </a:r>
            <a:r>
              <a:rPr sz="2800" b="1" i="1" u="sng" spc="-7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Union</a:t>
            </a:r>
            <a:r>
              <a:rPr sz="2800" b="1" i="1" u="sng" spc="-8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of</a:t>
            </a:r>
            <a:r>
              <a:rPr sz="2800" b="1" i="1" u="sng" spc="-8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sng" spc="-1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India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brought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against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Ganga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water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pollution,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prevent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further 	</a:t>
            </a:r>
            <a:r>
              <a:rPr sz="2800" dirty="0">
                <a:latin typeface="Calibri"/>
                <a:cs typeface="Calibri"/>
              </a:rPr>
              <a:t>pollution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Ganga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water.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Supreme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held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petitioner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although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not 	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recipient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honor,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titled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enforcement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statutory 	</a:t>
            </a:r>
            <a:r>
              <a:rPr sz="2800" dirty="0">
                <a:latin typeface="Calibri"/>
                <a:cs typeface="Calibri"/>
              </a:rPr>
              <a:t>provisions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interesting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protecting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lives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people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make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Ganga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water.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2844" y="3086100"/>
            <a:ext cx="6074663" cy="3486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266979"/>
            <a:ext cx="10652760" cy="2329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800" i="1" u="sng" spc="-10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Visaka</a:t>
            </a:r>
            <a:r>
              <a:rPr sz="2800" i="1" u="sng" spc="-8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spc="-3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v.</a:t>
            </a:r>
            <a:r>
              <a:rPr sz="2800" i="1" u="sng" spc="-7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State</a:t>
            </a:r>
            <a:r>
              <a:rPr sz="2800" i="1" u="sng" spc="-8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Of</a:t>
            </a:r>
            <a:r>
              <a:rPr sz="2800" i="1" u="sng" spc="-7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Rajasthan</a:t>
            </a:r>
            <a:endParaRPr sz="2800">
              <a:latin typeface="Calibri"/>
              <a:cs typeface="Calibri"/>
            </a:endParaRPr>
          </a:p>
          <a:p>
            <a:pPr marL="240029" marR="5080" indent="-227965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judgment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recognized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sexual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harassment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violation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spc="-10" dirty="0">
                <a:latin typeface="Calibri"/>
                <a:cs typeface="Calibri"/>
              </a:rPr>
              <a:t>Fundamental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constitutional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Article-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14,15,21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278130" indent="-229235">
              <a:lnSpc>
                <a:spcPts val="3030"/>
              </a:lnSpc>
              <a:spcBef>
                <a:spcPts val="994"/>
              </a:spcBef>
              <a:buChar char="•"/>
              <a:tabLst>
                <a:tab pos="241300" algn="l"/>
                <a:tab pos="321945" algn="l"/>
              </a:tabLst>
            </a:pPr>
            <a:r>
              <a:rPr sz="2800" dirty="0">
                <a:latin typeface="Arial MT"/>
                <a:cs typeface="Arial MT"/>
              </a:rPr>
              <a:t>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guidelines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C7C30"/>
                </a:solidFill>
                <a:latin typeface="Calibri"/>
                <a:cs typeface="Calibri"/>
              </a:rPr>
              <a:t>sexual</a:t>
            </a:r>
            <a:r>
              <a:rPr sz="2800" spc="-6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C7C30"/>
                </a:solidFill>
                <a:latin typeface="Calibri"/>
                <a:cs typeface="Calibri"/>
              </a:rPr>
              <a:t>harassment</a:t>
            </a:r>
            <a:r>
              <a:rPr sz="2800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C7C30"/>
                </a:solidFill>
                <a:latin typeface="Calibri"/>
                <a:cs typeface="Calibri"/>
              </a:rPr>
              <a:t>of</a:t>
            </a:r>
            <a:r>
              <a:rPr sz="2800" spc="-6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C7C30"/>
                </a:solidFill>
                <a:latin typeface="Calibri"/>
                <a:cs typeface="Calibri"/>
              </a:rPr>
              <a:t>women</a:t>
            </a:r>
            <a:r>
              <a:rPr sz="2800" spc="-5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C7C30"/>
                </a:solidFill>
                <a:latin typeface="Calibri"/>
                <a:cs typeface="Calibri"/>
              </a:rPr>
              <a:t>at</a:t>
            </a:r>
            <a:r>
              <a:rPr sz="2800" spc="-7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EC7C30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EC7C30"/>
                </a:solidFill>
                <a:latin typeface="Calibri"/>
                <a:cs typeface="Calibri"/>
              </a:rPr>
              <a:t>workplace,</a:t>
            </a:r>
            <a:r>
              <a:rPr sz="2800" spc="-7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C7C30"/>
                </a:solidFill>
                <a:latin typeface="Calibri"/>
                <a:cs typeface="Calibri"/>
              </a:rPr>
              <a:t>prevention,</a:t>
            </a:r>
            <a:r>
              <a:rPr sz="2800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C7C30"/>
                </a:solidFill>
                <a:latin typeface="Calibri"/>
                <a:cs typeface="Calibri"/>
              </a:rPr>
              <a:t>prohibition</a:t>
            </a:r>
            <a:r>
              <a:rPr sz="2800" spc="-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C7C30"/>
                </a:solidFill>
                <a:latin typeface="Calibri"/>
                <a:cs typeface="Calibri"/>
              </a:rPr>
              <a:t>&amp;</a:t>
            </a:r>
            <a:r>
              <a:rPr sz="2800" spc="-8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C7C30"/>
                </a:solidFill>
                <a:latin typeface="Calibri"/>
                <a:cs typeface="Calibri"/>
              </a:rPr>
              <a:t>redressal</a:t>
            </a:r>
            <a:r>
              <a:rPr sz="2800" spc="-6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C7C30"/>
                </a:solidFill>
                <a:latin typeface="Calibri"/>
                <a:cs typeface="Calibri"/>
              </a:rPr>
              <a:t>act</a:t>
            </a:r>
            <a:r>
              <a:rPr sz="2800" spc="-8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C7C30"/>
                </a:solidFill>
                <a:latin typeface="Calibri"/>
                <a:cs typeface="Calibri"/>
              </a:rPr>
              <a:t>of</a:t>
            </a:r>
            <a:r>
              <a:rPr sz="2800" spc="-7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C7C30"/>
                </a:solidFill>
                <a:latin typeface="Calibri"/>
                <a:cs typeface="Calibri"/>
              </a:rPr>
              <a:t>2013.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3911" y="2782823"/>
            <a:ext cx="7757159" cy="39182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180730"/>
            <a:ext cx="11116945" cy="523811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41300" algn="l"/>
              </a:tabLst>
            </a:pPr>
            <a:r>
              <a:rPr sz="3900" b="1" i="1" dirty="0">
                <a:latin typeface="Calibri"/>
                <a:cs typeface="Calibri"/>
              </a:rPr>
              <a:t>SIGNIFICANCE</a:t>
            </a:r>
            <a:r>
              <a:rPr sz="3900" b="1" i="1" spc="-20" dirty="0">
                <a:latin typeface="Calibri"/>
                <a:cs typeface="Calibri"/>
              </a:rPr>
              <a:t> </a:t>
            </a:r>
            <a:r>
              <a:rPr sz="3900" b="1" i="1" dirty="0">
                <a:latin typeface="Calibri"/>
                <a:cs typeface="Calibri"/>
              </a:rPr>
              <a:t>OF</a:t>
            </a:r>
            <a:r>
              <a:rPr sz="3900" b="1" i="1" spc="5" dirty="0">
                <a:latin typeface="Calibri"/>
                <a:cs typeface="Calibri"/>
              </a:rPr>
              <a:t> </a:t>
            </a:r>
            <a:r>
              <a:rPr sz="3900" b="1" i="1" spc="-20" dirty="0">
                <a:latin typeface="Calibri"/>
                <a:cs typeface="Calibri"/>
              </a:rPr>
              <a:t>PIL:</a:t>
            </a:r>
            <a:endParaRPr sz="3900">
              <a:latin typeface="Calibri"/>
              <a:cs typeface="Calibri"/>
            </a:endParaRPr>
          </a:p>
          <a:p>
            <a:pPr marL="240029" indent="-227329" algn="just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PIL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succeeded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original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purpose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reading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helpless.</a:t>
            </a:r>
            <a:endParaRPr sz="2800">
              <a:latin typeface="Calibri"/>
              <a:cs typeface="Calibri"/>
            </a:endParaRPr>
          </a:p>
          <a:p>
            <a:pPr marL="240029" indent="-227329" algn="just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judiciary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taken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number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issues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PIL.</a:t>
            </a:r>
            <a:endParaRPr sz="2800">
              <a:latin typeface="Calibri"/>
              <a:cs typeface="Calibri"/>
            </a:endParaRPr>
          </a:p>
          <a:p>
            <a:pPr marL="240029" marR="396875" indent="-227329" algn="just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held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illegal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detention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been 	</a:t>
            </a:r>
            <a:r>
              <a:rPr sz="2800" spc="-10" dirty="0">
                <a:latin typeface="Calibri"/>
                <a:cs typeface="Calibri"/>
              </a:rPr>
              <a:t>restored.</a:t>
            </a:r>
            <a:endParaRPr sz="2800">
              <a:latin typeface="Calibri"/>
              <a:cs typeface="Calibri"/>
            </a:endParaRPr>
          </a:p>
          <a:p>
            <a:pPr marL="240029" marR="5080" indent="-227329" algn="just">
              <a:lnSpc>
                <a:spcPct val="9000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supreme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ordered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release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detentions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grounds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personal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liberty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could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cured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judicial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	</a:t>
            </a:r>
            <a:r>
              <a:rPr sz="2800" spc="-10" dirty="0">
                <a:latin typeface="Calibri"/>
                <a:cs typeface="Calibri"/>
              </a:rPr>
              <a:t>bureaucratic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efficiency.</a:t>
            </a:r>
            <a:endParaRPr sz="2800">
              <a:latin typeface="Calibri"/>
              <a:cs typeface="Calibri"/>
            </a:endParaRPr>
          </a:p>
          <a:p>
            <a:pPr marL="240029" marR="91440" indent="-227329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Supreme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taken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steps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free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bonded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labors,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issues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dirty="0">
                <a:latin typeface="Calibri"/>
                <a:cs typeface="Calibri"/>
              </a:rPr>
              <a:t>tribals,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slum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dwellers,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rescue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homes,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Children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Juvenile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homes, 	</a:t>
            </a:r>
            <a:r>
              <a:rPr sz="2800" dirty="0">
                <a:latin typeface="Calibri"/>
                <a:cs typeface="Calibri"/>
              </a:rPr>
              <a:t>child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labors,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616" y="324434"/>
            <a:ext cx="11188065" cy="4290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environmental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pollution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ecological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destruction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supreme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court 	ordered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closure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borders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factories,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mining,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road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construction, 	</a:t>
            </a:r>
            <a:r>
              <a:rPr sz="2800" dirty="0">
                <a:latin typeface="Calibri"/>
                <a:cs typeface="Calibri"/>
              </a:rPr>
              <a:t>etc.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enormously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increased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awareness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among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masses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about 	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institutional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arrangements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judiciary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</a:t>
            </a:r>
            <a:r>
              <a:rPr sz="2800" spc="700" dirty="0">
                <a:latin typeface="Calibri"/>
                <a:cs typeface="Calibri"/>
              </a:rPr>
              <a:t> 	</a:t>
            </a:r>
            <a:r>
              <a:rPr sz="2800" dirty="0">
                <a:latin typeface="Calibri"/>
                <a:cs typeface="Calibri"/>
              </a:rPr>
              <a:t>get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implemented.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21945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said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democratized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judiciary.</a:t>
            </a:r>
            <a:endParaRPr sz="2800">
              <a:latin typeface="Calibri"/>
              <a:cs typeface="Calibri"/>
            </a:endParaRPr>
          </a:p>
          <a:p>
            <a:pPr marL="240029" marR="1629410" indent="-227329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supreme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vastly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expanded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scope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spc="-10" dirty="0">
                <a:latin typeface="Calibri"/>
                <a:cs typeface="Calibri"/>
              </a:rPr>
              <a:t>Fundamental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(FR)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Article-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21,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14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etc.</a:t>
            </a:r>
            <a:endParaRPr sz="2800">
              <a:latin typeface="Calibri"/>
              <a:cs typeface="Calibri"/>
            </a:endParaRPr>
          </a:p>
          <a:p>
            <a:pPr marL="240029" marR="520065" indent="-227329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forced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executive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legislature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discharge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constitution 	obligation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towards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people.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824" y="252984"/>
            <a:ext cx="10155875" cy="64571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185928"/>
            <a:ext cx="11931396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1601F5-D616-9599-4C00-E8852D52A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09D9F81-D01E-107D-4058-BBC208029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2" y="762000"/>
            <a:ext cx="9601196" cy="817531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4800" b="1" dirty="0">
                <a:solidFill>
                  <a:srgbClr val="002060"/>
                </a:solidFill>
              </a:rPr>
              <a:t>PUBLIC</a:t>
            </a:r>
            <a:r>
              <a:rPr sz="4800" b="1" spc="-90" dirty="0">
                <a:solidFill>
                  <a:srgbClr val="002060"/>
                </a:solidFill>
              </a:rPr>
              <a:t> </a:t>
            </a:r>
            <a:r>
              <a:rPr sz="4800" b="1" dirty="0">
                <a:solidFill>
                  <a:srgbClr val="002060"/>
                </a:solidFill>
              </a:rPr>
              <a:t>INTEREST</a:t>
            </a:r>
            <a:r>
              <a:rPr sz="4800" b="1" spc="-70" dirty="0">
                <a:solidFill>
                  <a:srgbClr val="002060"/>
                </a:solidFill>
              </a:rPr>
              <a:t> </a:t>
            </a:r>
            <a:r>
              <a:rPr sz="4800" b="1" spc="-10" dirty="0">
                <a:solidFill>
                  <a:srgbClr val="002060"/>
                </a:solidFill>
              </a:rPr>
              <a:t>LITIGATION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B49681D-B9BB-FB50-A29B-5C246ECA2D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2556932"/>
            <a:ext cx="11277600" cy="2483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95"/>
              </a:spcBef>
              <a:buNone/>
            </a:pPr>
            <a:r>
              <a:rPr b="1" u="sng" dirty="0">
                <a:solidFill>
                  <a:srgbClr val="002060"/>
                </a:solidFill>
              </a:rPr>
              <a:t>SOCIAL</a:t>
            </a:r>
            <a:r>
              <a:rPr b="1" u="sng" spc="-135" dirty="0">
                <a:solidFill>
                  <a:srgbClr val="002060"/>
                </a:solidFill>
              </a:rPr>
              <a:t> </a:t>
            </a:r>
            <a:r>
              <a:rPr b="1" u="sng" dirty="0">
                <a:solidFill>
                  <a:srgbClr val="002060"/>
                </a:solidFill>
              </a:rPr>
              <a:t>ACTION</a:t>
            </a:r>
            <a:r>
              <a:rPr b="1" u="sng" spc="-125" dirty="0">
                <a:solidFill>
                  <a:srgbClr val="002060"/>
                </a:solidFill>
              </a:rPr>
              <a:t> </a:t>
            </a:r>
            <a:r>
              <a:rPr b="1" u="sng" spc="-10" dirty="0">
                <a:solidFill>
                  <a:srgbClr val="002060"/>
                </a:solidFill>
              </a:rPr>
              <a:t>LITIGATION</a:t>
            </a:r>
          </a:p>
          <a:p>
            <a:pPr marL="12700" marR="5080" indent="0" algn="just">
              <a:lnSpc>
                <a:spcPct val="90000"/>
              </a:lnSpc>
              <a:buNone/>
              <a:tabLst>
                <a:tab pos="241300" algn="l"/>
              </a:tabLst>
            </a:pP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2800" b="0" i="0" u="none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10" dirty="0">
                <a:solidFill>
                  <a:srgbClr val="002060"/>
                </a:solidFill>
                <a:latin typeface="Calibri"/>
                <a:cs typeface="Calibri"/>
              </a:rPr>
              <a:t>expression</a:t>
            </a:r>
            <a:r>
              <a:rPr sz="2800" b="0" i="0" u="none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Public</a:t>
            </a:r>
            <a:r>
              <a:rPr sz="2800" b="0" i="0" u="none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10" dirty="0">
                <a:solidFill>
                  <a:srgbClr val="002060"/>
                </a:solidFill>
                <a:latin typeface="Calibri"/>
                <a:cs typeface="Calibri"/>
              </a:rPr>
              <a:t>Interest</a:t>
            </a:r>
            <a:r>
              <a:rPr sz="2800" b="0" i="0" u="none" spc="-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10" dirty="0">
                <a:solidFill>
                  <a:srgbClr val="002060"/>
                </a:solidFill>
                <a:latin typeface="Calibri"/>
                <a:cs typeface="Calibri"/>
              </a:rPr>
              <a:t>Litigation(PIL)</a:t>
            </a:r>
            <a:r>
              <a:rPr sz="2800" b="0" i="0" u="none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has</a:t>
            </a:r>
            <a:r>
              <a:rPr sz="2800" b="0" i="0" u="none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been</a:t>
            </a:r>
            <a:r>
              <a:rPr sz="2800" b="0" i="0" u="none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10" dirty="0">
                <a:solidFill>
                  <a:srgbClr val="002060"/>
                </a:solidFill>
                <a:latin typeface="Calibri"/>
                <a:cs typeface="Calibri"/>
              </a:rPr>
              <a:t>borrowed</a:t>
            </a:r>
            <a:r>
              <a:rPr sz="2800" b="0" i="0" u="none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20" dirty="0">
                <a:solidFill>
                  <a:srgbClr val="002060"/>
                </a:solidFill>
                <a:latin typeface="Calibri"/>
                <a:cs typeface="Calibri"/>
              </a:rPr>
              <a:t>from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American</a:t>
            </a:r>
            <a:r>
              <a:rPr sz="2800" b="0" i="0" u="none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Jurisprudence,</a:t>
            </a:r>
            <a:r>
              <a:rPr sz="2800" b="0" i="0" u="none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Where</a:t>
            </a:r>
            <a:r>
              <a:rPr sz="2800" b="0" i="0" u="none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it</a:t>
            </a:r>
            <a:r>
              <a:rPr sz="2800" b="0" i="0" u="none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was</a:t>
            </a:r>
            <a:r>
              <a:rPr sz="2800" b="0" i="0" u="none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designed</a:t>
            </a:r>
            <a:r>
              <a:rPr sz="2800" b="0" i="0" u="none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sz="2800" b="0" i="0" u="none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provide</a:t>
            </a:r>
            <a:r>
              <a:rPr sz="2800" b="0" i="0" u="none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10" dirty="0">
                <a:solidFill>
                  <a:srgbClr val="002060"/>
                </a:solidFill>
                <a:latin typeface="Calibri"/>
                <a:cs typeface="Calibri"/>
              </a:rPr>
              <a:t>legal </a:t>
            </a:r>
            <a:r>
              <a:rPr sz="2800" b="0" i="0" u="none" spc="-20" dirty="0">
                <a:solidFill>
                  <a:srgbClr val="002060"/>
                </a:solidFill>
                <a:latin typeface="Calibri"/>
                <a:cs typeface="Calibri"/>
              </a:rPr>
              <a:t>representation</a:t>
            </a:r>
            <a:r>
              <a:rPr sz="2800" b="0" i="0" u="none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sz="2800" b="0" i="0" u="none" spc="-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previously</a:t>
            </a:r>
            <a:r>
              <a:rPr sz="2800" b="0" i="0" u="none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20" dirty="0">
                <a:solidFill>
                  <a:srgbClr val="002060"/>
                </a:solidFill>
                <a:latin typeface="Calibri"/>
                <a:cs typeface="Calibri"/>
              </a:rPr>
              <a:t>unrepresented</a:t>
            </a:r>
            <a:r>
              <a:rPr sz="2800" b="0" i="0" u="none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groups</a:t>
            </a:r>
            <a:r>
              <a:rPr sz="2800" b="0" i="0" u="none" spc="-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like</a:t>
            </a:r>
            <a:r>
              <a:rPr sz="2800" b="0" i="0" u="none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2800" b="0" i="0" u="none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35" dirty="0">
                <a:solidFill>
                  <a:srgbClr val="002060"/>
                </a:solidFill>
                <a:latin typeface="Calibri"/>
                <a:cs typeface="Calibri"/>
              </a:rPr>
              <a:t>poor,</a:t>
            </a:r>
            <a:r>
              <a:rPr sz="2800" b="0" i="0" u="none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25" dirty="0">
                <a:solidFill>
                  <a:srgbClr val="002060"/>
                </a:solidFill>
                <a:latin typeface="Calibri"/>
                <a:cs typeface="Calibri"/>
              </a:rPr>
              <a:t>the 	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Rational</a:t>
            </a:r>
            <a:r>
              <a:rPr sz="2800" b="0" i="0" u="none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Minorities,</a:t>
            </a:r>
            <a:r>
              <a:rPr sz="2800" b="0" i="0" u="none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20" dirty="0">
                <a:solidFill>
                  <a:srgbClr val="002060"/>
                </a:solidFill>
                <a:latin typeface="Calibri"/>
                <a:cs typeface="Calibri"/>
              </a:rPr>
              <a:t>Unorganized</a:t>
            </a:r>
            <a:r>
              <a:rPr sz="2800" b="0" i="0" u="none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humans,</a:t>
            </a:r>
            <a:r>
              <a:rPr sz="2800" b="0" i="0" u="none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Citizens</a:t>
            </a:r>
            <a:r>
              <a:rPr sz="2800" b="0" i="0" u="none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who</a:t>
            </a:r>
            <a:r>
              <a:rPr sz="2800" b="0" i="0" u="none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were</a:t>
            </a:r>
            <a:r>
              <a:rPr sz="2800" b="0" i="0" u="none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10" dirty="0">
                <a:solidFill>
                  <a:srgbClr val="002060"/>
                </a:solidFill>
                <a:latin typeface="Calibri"/>
                <a:cs typeface="Calibri"/>
              </a:rPr>
              <a:t>passionate 	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about</a:t>
            </a:r>
            <a:r>
              <a:rPr sz="2800" b="0" i="0" u="none" spc="-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2800" b="0" i="0" u="none" spc="-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10" dirty="0">
                <a:solidFill>
                  <a:srgbClr val="002060"/>
                </a:solidFill>
                <a:latin typeface="Calibri"/>
                <a:cs typeface="Calibri"/>
              </a:rPr>
              <a:t>Environmental</a:t>
            </a:r>
            <a:r>
              <a:rPr sz="2800" b="0" i="0" u="none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dirty="0">
                <a:solidFill>
                  <a:srgbClr val="002060"/>
                </a:solidFill>
                <a:latin typeface="Calibri"/>
                <a:cs typeface="Calibri"/>
              </a:rPr>
              <a:t>issues,</a:t>
            </a:r>
            <a:r>
              <a:rPr sz="2800" b="0" i="0" u="none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0" i="0" u="none" spc="-20" dirty="0">
                <a:solidFill>
                  <a:srgbClr val="002060"/>
                </a:solidFill>
                <a:latin typeface="Calibri"/>
                <a:cs typeface="Calibri"/>
              </a:rPr>
              <a:t>etc.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20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372871"/>
            <a:ext cx="10664190" cy="57581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029" marR="5080" indent="-227329">
              <a:lnSpc>
                <a:spcPts val="3120"/>
              </a:lnSpc>
              <a:spcBef>
                <a:spcPts val="80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PIL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means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Litigation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filed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protection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public 	interest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321945" algn="l"/>
              </a:tabLst>
            </a:pPr>
            <a:r>
              <a:rPr sz="2800" spc="-10" dirty="0">
                <a:latin typeface="Calibri"/>
                <a:cs typeface="Calibri"/>
              </a:rPr>
              <a:t>Pollution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21945" algn="l"/>
              </a:tabLst>
            </a:pPr>
            <a:r>
              <a:rPr sz="2800" spc="-10" dirty="0">
                <a:latin typeface="Calibri"/>
                <a:cs typeface="Calibri"/>
              </a:rPr>
              <a:t>Terrorism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321945" algn="l"/>
              </a:tabLst>
            </a:pPr>
            <a:r>
              <a:rPr sz="2800" dirty="0">
                <a:latin typeface="Calibri"/>
                <a:cs typeface="Calibri"/>
              </a:rPr>
              <a:t>Road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safety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21945" algn="l"/>
              </a:tabLst>
            </a:pPr>
            <a:r>
              <a:rPr sz="2800" spc="-10" dirty="0">
                <a:latin typeface="Calibri"/>
                <a:cs typeface="Calibri"/>
              </a:rPr>
              <a:t>Constructional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hazardous,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etc.</a:t>
            </a:r>
            <a:endParaRPr sz="2800">
              <a:latin typeface="Calibri"/>
              <a:cs typeface="Calibri"/>
            </a:endParaRPr>
          </a:p>
          <a:p>
            <a:pPr marL="241300" marR="807085" indent="-228600">
              <a:lnSpc>
                <a:spcPts val="3030"/>
              </a:lnSpc>
              <a:spcBef>
                <a:spcPts val="1040"/>
              </a:spcBef>
              <a:buChar char="•"/>
              <a:tabLst>
                <a:tab pos="241300" algn="l"/>
                <a:tab pos="321945" algn="l"/>
              </a:tabLst>
            </a:pPr>
            <a:r>
              <a:rPr sz="2800" dirty="0">
                <a:latin typeface="Arial MT"/>
                <a:cs typeface="Arial MT"/>
              </a:rPr>
              <a:t>	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mater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interest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large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affected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redressed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filing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law.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PIL</a:t>
            </a:r>
            <a:r>
              <a:rPr sz="2800" b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is</a:t>
            </a:r>
            <a:r>
              <a:rPr sz="2800" b="1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not</a:t>
            </a:r>
            <a:r>
              <a:rPr sz="2800" b="1" spc="-7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defined</a:t>
            </a:r>
            <a:r>
              <a:rPr sz="28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2800" b="1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any</a:t>
            </a:r>
            <a:r>
              <a:rPr sz="2800" b="1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statue</a:t>
            </a:r>
            <a:r>
              <a:rPr sz="2800" b="1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or</a:t>
            </a:r>
            <a:r>
              <a:rPr sz="2800" b="1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2800" b="1" spc="-6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71C4"/>
                </a:solidFill>
                <a:latin typeface="Calibri"/>
                <a:cs typeface="Calibri"/>
              </a:rPr>
              <a:t>any</a:t>
            </a:r>
            <a:r>
              <a:rPr sz="2800" b="1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471C4"/>
                </a:solidFill>
                <a:latin typeface="Calibri"/>
                <a:cs typeface="Calibri"/>
              </a:rPr>
              <a:t>act</a:t>
            </a:r>
            <a:r>
              <a:rPr sz="2800" spc="-20" dirty="0">
                <a:solidFill>
                  <a:srgbClr val="4471C4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029" marR="193040" indent="-227329">
              <a:lnSpc>
                <a:spcPts val="302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interpreted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judges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consider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intent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25" dirty="0">
                <a:latin typeface="Calibri"/>
                <a:cs typeface="Calibri"/>
              </a:rPr>
              <a:t> at 	</a:t>
            </a:r>
            <a:r>
              <a:rPr sz="2800" spc="-10" dirty="0">
                <a:latin typeface="Calibri"/>
                <a:cs typeface="Calibri"/>
              </a:rPr>
              <a:t>large.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321945" algn="l"/>
              </a:tabLst>
            </a:pPr>
            <a:r>
              <a:rPr sz="2800" dirty="0">
                <a:latin typeface="Calibri"/>
                <a:cs typeface="Calibri"/>
              </a:rPr>
              <a:t>PIL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power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given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Judicial</a:t>
            </a:r>
            <a:r>
              <a:rPr sz="2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Activism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8656" y="1057655"/>
            <a:ext cx="2776728" cy="17998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2644" y="1057655"/>
            <a:ext cx="3029711" cy="17998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42" y="296417"/>
            <a:ext cx="11139805" cy="51835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10795" indent="-227329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However,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filing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petition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satisfaction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petition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filed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interest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just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as 	</a:t>
            </a:r>
            <a:r>
              <a:rPr sz="2800" dirty="0">
                <a:latin typeface="Calibri"/>
                <a:cs typeface="Calibri"/>
              </a:rPr>
              <a:t>previous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litigation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busy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board.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19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itself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take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cognizance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matter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EC7C30"/>
                </a:solidFill>
                <a:latin typeface="Calibri"/>
                <a:cs typeface="Calibri"/>
              </a:rPr>
              <a:t>Suo</a:t>
            </a:r>
            <a:r>
              <a:rPr sz="2800" b="1" spc="-6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EC7C30"/>
                </a:solidFill>
                <a:latin typeface="Calibri"/>
                <a:cs typeface="Calibri"/>
              </a:rPr>
              <a:t>moto</a:t>
            </a:r>
            <a:r>
              <a:rPr sz="2800" b="1" spc="-7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dirty="0">
                <a:latin typeface="Calibri"/>
                <a:cs typeface="Calibri"/>
              </a:rPr>
              <a:t>cases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commence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petition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public-</a:t>
            </a:r>
            <a:r>
              <a:rPr sz="2800" dirty="0">
                <a:latin typeface="Calibri"/>
                <a:cs typeface="Calibri"/>
              </a:rPr>
              <a:t>spirited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individual.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321945" algn="l"/>
              </a:tabLst>
            </a:pPr>
            <a:r>
              <a:rPr sz="2800" dirty="0">
                <a:latin typeface="Calibri"/>
                <a:cs typeface="Calibri"/>
              </a:rPr>
              <a:t>Some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matters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entertained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321945" algn="l"/>
              </a:tabLst>
            </a:pPr>
            <a:r>
              <a:rPr sz="2800" dirty="0">
                <a:latin typeface="Calibri"/>
                <a:cs typeface="Calibri"/>
              </a:rPr>
              <a:t>Bonded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Labours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Matters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Neglected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Children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Non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Payment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Minimum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Wages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Workers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Exploitation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Workers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Atrocities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Women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7617" y="2738627"/>
            <a:ext cx="1504049" cy="1790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0016" y="5021579"/>
            <a:ext cx="2962655" cy="16215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1455" y="5021579"/>
            <a:ext cx="2609088" cy="1621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282067"/>
            <a:ext cx="3717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0" dirty="0">
                <a:latin typeface="Calibri"/>
                <a:cs typeface="Calibri"/>
              </a:rPr>
              <a:t>Environmental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Pollution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1815464"/>
            <a:ext cx="5077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Disturbance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Ecological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Balance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65" y="3348685"/>
            <a:ext cx="2863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Food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Adulteration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4882641"/>
            <a:ext cx="5694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Maintenance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Heritage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Culture.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2007" y="286511"/>
            <a:ext cx="4037076" cy="25847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2007" y="3986784"/>
            <a:ext cx="4037076" cy="2017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220421"/>
            <a:ext cx="11297920" cy="531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36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EVOLUTION</a:t>
            </a:r>
            <a:r>
              <a:rPr sz="3600" b="1" i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600" b="1" i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PUBLIC</a:t>
            </a:r>
            <a:r>
              <a:rPr sz="3600" b="1" i="1" u="sng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INTEREST</a:t>
            </a:r>
            <a:r>
              <a:rPr sz="3600" b="1" i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LITIGATION</a:t>
            </a:r>
            <a:r>
              <a:rPr sz="3600" b="1" i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3600" b="1" i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INDIA: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Font typeface="Arial MT"/>
              <a:buChar char="•"/>
            </a:pPr>
            <a:endParaRPr sz="3600">
              <a:latin typeface="Calibri"/>
              <a:cs typeface="Calibri"/>
            </a:endParaRPr>
          </a:p>
          <a:p>
            <a:pPr marL="240029" marR="5080" indent="-227329">
              <a:lnSpc>
                <a:spcPct val="9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1st</a:t>
            </a:r>
            <a:r>
              <a:rPr sz="2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reported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case</a:t>
            </a:r>
            <a:r>
              <a:rPr sz="28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Hussainara</a:t>
            </a: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khatoon</a:t>
            </a:r>
            <a:r>
              <a:rPr sz="2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v.</a:t>
            </a:r>
            <a:r>
              <a:rPr sz="2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State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Bihar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1979. 	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focused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inhuman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conditions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prisons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prisoners 	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release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40,000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prisoners.</a:t>
            </a:r>
            <a:endParaRPr sz="2800">
              <a:latin typeface="Calibri"/>
              <a:cs typeface="Calibri"/>
            </a:endParaRPr>
          </a:p>
          <a:p>
            <a:pPr marL="241300" marR="498475" indent="-228600">
              <a:lnSpc>
                <a:spcPts val="3020"/>
              </a:lnSpc>
              <a:spcBef>
                <a:spcPts val="1045"/>
              </a:spcBef>
              <a:buChar char="•"/>
              <a:tabLst>
                <a:tab pos="241300" algn="l"/>
                <a:tab pos="321945" algn="l"/>
              </a:tabLst>
            </a:pPr>
            <a:r>
              <a:rPr sz="2800" dirty="0">
                <a:latin typeface="Arial MT"/>
                <a:cs typeface="Arial MT"/>
              </a:rPr>
              <a:t>	</a:t>
            </a:r>
            <a:r>
              <a:rPr sz="2800" dirty="0">
                <a:latin typeface="Calibri"/>
                <a:cs typeface="Calibri"/>
              </a:rPr>
              <a:t>Right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speedy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justice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emerged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Fundamental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(FR)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which </a:t>
            </a:r>
            <a:r>
              <a:rPr sz="2800" dirty="0">
                <a:latin typeface="Calibri"/>
                <a:cs typeface="Calibri"/>
              </a:rPr>
              <a:t>had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been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denied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prisoners.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pattern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adopted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subsequent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cases.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5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new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era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Justice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P.N.Bhagawati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S.P.Gupta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v.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Union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India.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991" y="296417"/>
            <a:ext cx="11329670" cy="57003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marR="24765" indent="-227329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held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member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acting 	</a:t>
            </a:r>
            <a:r>
              <a:rPr sz="2800" dirty="0">
                <a:latin typeface="Calibri"/>
                <a:cs typeface="Calibri"/>
              </a:rPr>
              <a:t>bonafide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evoke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writ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jurisdiction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High</a:t>
            </a:r>
            <a:r>
              <a:rPr sz="2800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Court</a:t>
            </a:r>
            <a:r>
              <a:rPr sz="2800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Article-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226 	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Supreme</a:t>
            </a:r>
            <a:r>
              <a:rPr sz="2800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44536A"/>
                </a:solidFill>
                <a:latin typeface="Calibri"/>
                <a:cs typeface="Calibri"/>
              </a:rPr>
              <a:t>Court</a:t>
            </a:r>
            <a:r>
              <a:rPr sz="2800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Article-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32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seeking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redressal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against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violation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dirty="0">
                <a:latin typeface="Calibri"/>
                <a:cs typeface="Calibri"/>
              </a:rPr>
              <a:t>legal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constitutional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Social,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Economic,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by 	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disability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cannot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approach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court.</a:t>
            </a:r>
            <a:endParaRPr sz="2800">
              <a:latin typeface="Calibri"/>
              <a:cs typeface="Calibri"/>
            </a:endParaRPr>
          </a:p>
          <a:p>
            <a:pPr marL="240029" marR="51435" indent="-227329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judgment,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becomes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potent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weapon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enforcement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duties.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executive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misleading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injury 	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result,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citizen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groups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action 	</a:t>
            </a:r>
            <a:r>
              <a:rPr sz="2800" dirty="0">
                <a:latin typeface="Calibri"/>
                <a:cs typeface="Calibri"/>
              </a:rPr>
              <a:t>groups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approach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apex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country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seeking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legal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remedies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interest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general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	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state.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i="1" dirty="0">
                <a:solidFill>
                  <a:srgbClr val="001F5F"/>
                </a:solidFill>
                <a:latin typeface="Calibri"/>
                <a:cs typeface="Calibri"/>
              </a:rPr>
              <a:t>Justice</a:t>
            </a:r>
            <a:r>
              <a:rPr sz="2800" b="1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001F5F"/>
                </a:solidFill>
                <a:latin typeface="Calibri"/>
                <a:cs typeface="Calibri"/>
              </a:rPr>
              <a:t>Bhagawati</a:t>
            </a:r>
            <a:r>
              <a:rPr sz="2800" b="1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ensure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concept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clearly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initiated. 	</a:t>
            </a:r>
            <a:r>
              <a:rPr sz="2800" dirty="0">
                <a:latin typeface="Calibri"/>
                <a:cs typeface="Calibri"/>
              </a:rPr>
              <a:t>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insist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observance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procedural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technicalities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even 	</a:t>
            </a:r>
            <a:r>
              <a:rPr sz="2800" spc="-10" dirty="0">
                <a:latin typeface="Calibri"/>
                <a:cs typeface="Calibri"/>
              </a:rPr>
              <a:t>treated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ordinary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letters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public-</a:t>
            </a:r>
            <a:r>
              <a:rPr sz="2800" dirty="0">
                <a:latin typeface="Calibri"/>
                <a:cs typeface="Calibri"/>
              </a:rPr>
              <a:t>minded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individuals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writ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petitions.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988" y="311353"/>
            <a:ext cx="11310620" cy="477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b="1" dirty="0">
                <a:latin typeface="Calibri"/>
                <a:cs typeface="Calibri"/>
              </a:rPr>
              <a:t>CASE</a:t>
            </a:r>
            <a:r>
              <a:rPr sz="4000" b="1" spc="-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LAWS: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5"/>
              </a:spcBef>
              <a:buFont typeface="Arial MT"/>
              <a:buChar char="•"/>
            </a:pPr>
            <a:endParaRPr sz="4000">
              <a:latin typeface="Calibri"/>
              <a:cs typeface="Calibri"/>
            </a:endParaRPr>
          </a:p>
          <a:p>
            <a:pPr marL="239395" marR="605155" indent="-227329">
              <a:lnSpc>
                <a:spcPts val="303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Indian</a:t>
            </a:r>
            <a:r>
              <a:rPr sz="2800" i="1" u="sng" spc="-6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Bank</a:t>
            </a:r>
            <a:r>
              <a:rPr sz="2800" i="1" u="sng" spc="-6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Association</a:t>
            </a:r>
            <a:r>
              <a:rPr sz="2800" i="1" u="sng" spc="-6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in</a:t>
            </a:r>
            <a:r>
              <a:rPr sz="2800" i="1" u="sng" spc="-6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Bombay</a:t>
            </a:r>
            <a:r>
              <a:rPr sz="2800" i="1" u="sng" spc="-6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&amp;</a:t>
            </a:r>
            <a:r>
              <a:rPr sz="2800" i="1" u="sng" spc="-4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others</a:t>
            </a:r>
            <a:r>
              <a:rPr sz="2800" i="1" u="sng" spc="-6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spc="-3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v.</a:t>
            </a:r>
            <a:r>
              <a:rPr sz="2800" i="1" u="sng" spc="-4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Mrs.</a:t>
            </a:r>
            <a:r>
              <a:rPr sz="2800" i="1" u="sng" spc="-5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Deva</a:t>
            </a:r>
            <a:r>
              <a:rPr sz="2800" i="1" u="sng" spc="-5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Kala</a:t>
            </a:r>
            <a:r>
              <a:rPr sz="2800" i="1" u="sng" spc="-7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spc="-1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Constancy</a:t>
            </a:r>
            <a:r>
              <a:rPr sz="2800" i="1" spc="-10" dirty="0">
                <a:solidFill>
                  <a:srgbClr val="2D75B6"/>
                </a:solidFill>
                <a:latin typeface="Calibri"/>
                <a:cs typeface="Calibri"/>
              </a:rPr>
              <a:t> 	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Services</a:t>
            </a:r>
            <a:r>
              <a:rPr sz="2800" i="1" u="sng" spc="-3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&amp;</a:t>
            </a:r>
            <a:r>
              <a:rPr sz="2800" i="1" u="sng" spc="-45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sng" spc="-10" dirty="0">
                <a:solidFill>
                  <a:srgbClr val="2D75B6"/>
                </a:solidFill>
                <a:uFill>
                  <a:solidFill>
                    <a:srgbClr val="2D75B6"/>
                  </a:solidFill>
                </a:uFill>
                <a:latin typeface="Calibri"/>
                <a:cs typeface="Calibri"/>
              </a:rPr>
              <a:t>others.</a:t>
            </a:r>
            <a:endParaRPr sz="2800">
              <a:latin typeface="Calibri"/>
              <a:cs typeface="Calibri"/>
            </a:endParaRPr>
          </a:p>
          <a:p>
            <a:pPr marL="240029" marR="5080" indent="-227965">
              <a:lnSpc>
                <a:spcPct val="90000"/>
              </a:lnSpc>
              <a:spcBef>
                <a:spcPts val="9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supreme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held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inappropriate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petitioner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might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moved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private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interest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redressal 	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personal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grievance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furtherance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interest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treat</a:t>
            </a:r>
            <a:r>
              <a:rPr sz="2800" spc="700" dirty="0">
                <a:latin typeface="Calibri"/>
                <a:cs typeface="Calibri"/>
              </a:rPr>
              <a:t> 	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necessity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enquires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affairs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subject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litigation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interest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Justice.</a:t>
            </a: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21945" algn="l"/>
              </a:tabLst>
            </a:pPr>
            <a:r>
              <a:rPr sz="2800" dirty="0">
                <a:latin typeface="Calibri"/>
                <a:cs typeface="Calibri"/>
              </a:rPr>
              <a:t>Thus,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private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interest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retreat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interest.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1020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MT</vt:lpstr>
      <vt:lpstr>Calibri</vt:lpstr>
      <vt:lpstr>Garamond</vt:lpstr>
      <vt:lpstr>Organic</vt:lpstr>
      <vt:lpstr>NAWADA VIDHI MAHAVIDYALAYA</vt:lpstr>
      <vt:lpstr>PowerPoint Presentation</vt:lpstr>
      <vt:lpstr>PUBLIC INTEREST LITIGATION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917708888665</dc:creator>
  <cp:lastModifiedBy>Tathagat Teachers Training College</cp:lastModifiedBy>
  <cp:revision>2</cp:revision>
  <dcterms:created xsi:type="dcterms:W3CDTF">2025-05-17T17:52:25Z</dcterms:created>
  <dcterms:modified xsi:type="dcterms:W3CDTF">2025-05-18T08:01:40Z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2025-05-17T00:00:00Z</vt:filetime>
  </property>
  <property fmtid="{D5CDD505-2E9C-101B-9397-08002B2CF9AE}" pid="5" name="Producer">
    <vt:lpwstr>Microsoft® PowerPoint® 2016</vt:lpwstr>
  </property>
</Properties>
</file>