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65" r:id="rId5"/>
    <p:sldId id="258" r:id="rId6"/>
    <p:sldId id="259" r:id="rId7"/>
    <p:sldId id="260" r:id="rId8"/>
    <p:sldId id="261" r:id="rId9"/>
    <p:sldId id="262" r:id="rId10"/>
    <p:sldId id="263" r:id="rId11"/>
    <p:sldId id="264"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DF2661-EC50-4603-8BE9-A7F0063A7669}" type="datetimeFigureOut">
              <a:rPr lang="en-US" smtClean="0"/>
              <a:t>5/8/2025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BF21E-A50A-435F-8CE4-BBD224F8532D}" type="slidenum">
              <a:rPr lang="en-US" smtClean="0"/>
              <a:t>‹#›</a:t>
            </a:fld>
            <a:endParaRPr lang="en-US"/>
          </a:p>
        </p:txBody>
      </p:sp>
    </p:spTree>
    <p:extLst>
      <p:ext uri="{BB962C8B-B14F-4D97-AF65-F5344CB8AC3E}">
        <p14:creationId xmlns:p14="http://schemas.microsoft.com/office/powerpoint/2010/main" val="1132265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5DF2661-EC50-4603-8BE9-A7F0063A7669}" type="datetimeFigureOut">
              <a:rPr lang="en-US" smtClean="0"/>
              <a:t>5/8/2025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BF21E-A50A-435F-8CE4-BBD224F8532D}" type="slidenum">
              <a:rPr lang="en-US" smtClean="0"/>
              <a:t>‹#›</a:t>
            </a:fld>
            <a:endParaRPr lang="en-US"/>
          </a:p>
        </p:txBody>
      </p:sp>
    </p:spTree>
    <p:extLst>
      <p:ext uri="{BB962C8B-B14F-4D97-AF65-F5344CB8AC3E}">
        <p14:creationId xmlns:p14="http://schemas.microsoft.com/office/powerpoint/2010/main" val="178687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F5DF2661-EC50-4603-8BE9-A7F0063A7669}" type="datetimeFigureOut">
              <a:rPr lang="en-US" smtClean="0"/>
              <a:t>5/8/2025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BF21E-A50A-435F-8CE4-BBD224F8532D}" type="slidenum">
              <a:rPr lang="en-US" smtClean="0"/>
              <a:t>‹#›</a:t>
            </a:fld>
            <a:endParaRPr lang="en-US"/>
          </a:p>
        </p:txBody>
      </p:sp>
    </p:spTree>
    <p:extLst>
      <p:ext uri="{BB962C8B-B14F-4D97-AF65-F5344CB8AC3E}">
        <p14:creationId xmlns:p14="http://schemas.microsoft.com/office/powerpoint/2010/main" val="977788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F5DF2661-EC50-4603-8BE9-A7F0063A7669}" type="datetimeFigureOut">
              <a:rPr lang="en-US" smtClean="0"/>
              <a:t>5/8/2025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BF21E-A50A-435F-8CE4-BBD224F8532D}"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516034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DF2661-EC50-4603-8BE9-A7F0063A7669}" type="datetimeFigureOut">
              <a:rPr lang="en-US" smtClean="0"/>
              <a:t>5/8/2025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BF21E-A50A-435F-8CE4-BBD224F8532D}" type="slidenum">
              <a:rPr lang="en-US" smtClean="0"/>
              <a:t>‹#›</a:t>
            </a:fld>
            <a:endParaRPr lang="en-US"/>
          </a:p>
        </p:txBody>
      </p:sp>
    </p:spTree>
    <p:extLst>
      <p:ext uri="{BB962C8B-B14F-4D97-AF65-F5344CB8AC3E}">
        <p14:creationId xmlns:p14="http://schemas.microsoft.com/office/powerpoint/2010/main" val="13001433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DF2661-EC50-4603-8BE9-A7F0063A7669}" type="datetimeFigureOut">
              <a:rPr lang="en-US" smtClean="0"/>
              <a:t>5/8/2025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BF21E-A50A-435F-8CE4-BBD224F8532D}" type="slidenum">
              <a:rPr lang="en-US" smtClean="0"/>
              <a:t>‹#›</a:t>
            </a:fld>
            <a:endParaRPr lang="en-US"/>
          </a:p>
        </p:txBody>
      </p:sp>
    </p:spTree>
    <p:extLst>
      <p:ext uri="{BB962C8B-B14F-4D97-AF65-F5344CB8AC3E}">
        <p14:creationId xmlns:p14="http://schemas.microsoft.com/office/powerpoint/2010/main" val="28088083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DF2661-EC50-4603-8BE9-A7F0063A7669}" type="datetimeFigureOut">
              <a:rPr lang="en-US" smtClean="0"/>
              <a:t>5/8/2025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BF21E-A50A-435F-8CE4-BBD224F8532D}" type="slidenum">
              <a:rPr lang="en-US" smtClean="0"/>
              <a:t>‹#›</a:t>
            </a:fld>
            <a:endParaRPr lang="en-US"/>
          </a:p>
        </p:txBody>
      </p:sp>
    </p:spTree>
    <p:extLst>
      <p:ext uri="{BB962C8B-B14F-4D97-AF65-F5344CB8AC3E}">
        <p14:creationId xmlns:p14="http://schemas.microsoft.com/office/powerpoint/2010/main" val="5182595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DF2661-EC50-4603-8BE9-A7F0063A7669}" type="datetimeFigureOut">
              <a:rPr lang="en-US" smtClean="0"/>
              <a:t>5/8/2025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BF21E-A50A-435F-8CE4-BBD224F8532D}" type="slidenum">
              <a:rPr lang="en-US" smtClean="0"/>
              <a:t>‹#›</a:t>
            </a:fld>
            <a:endParaRPr lang="en-US"/>
          </a:p>
        </p:txBody>
      </p:sp>
    </p:spTree>
    <p:extLst>
      <p:ext uri="{BB962C8B-B14F-4D97-AF65-F5344CB8AC3E}">
        <p14:creationId xmlns:p14="http://schemas.microsoft.com/office/powerpoint/2010/main" val="19353346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DF2661-EC50-4603-8BE9-A7F0063A7669}" type="datetimeFigureOut">
              <a:rPr lang="en-US" smtClean="0"/>
              <a:t>5/8/2025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BF21E-A50A-435F-8CE4-BBD224F8532D}" type="slidenum">
              <a:rPr lang="en-US" smtClean="0"/>
              <a:t>‹#›</a:t>
            </a:fld>
            <a:endParaRPr lang="en-US"/>
          </a:p>
        </p:txBody>
      </p:sp>
    </p:spTree>
    <p:extLst>
      <p:ext uri="{BB962C8B-B14F-4D97-AF65-F5344CB8AC3E}">
        <p14:creationId xmlns:p14="http://schemas.microsoft.com/office/powerpoint/2010/main" val="1486101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F5DF2661-EC50-4603-8BE9-A7F0063A7669}" type="datetimeFigureOut">
              <a:rPr lang="en-US" smtClean="0"/>
              <a:t>5/8/2025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BF21E-A50A-435F-8CE4-BBD224F8532D}" type="slidenum">
              <a:rPr lang="en-US" smtClean="0"/>
              <a:t>‹#›</a:t>
            </a:fld>
            <a:endParaRPr lang="en-US"/>
          </a:p>
        </p:txBody>
      </p:sp>
    </p:spTree>
    <p:extLst>
      <p:ext uri="{BB962C8B-B14F-4D97-AF65-F5344CB8AC3E}">
        <p14:creationId xmlns:p14="http://schemas.microsoft.com/office/powerpoint/2010/main" val="480757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DF2661-EC50-4603-8BE9-A7F0063A7669}" type="datetimeFigureOut">
              <a:rPr lang="en-US" smtClean="0"/>
              <a:t>5/8/2025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BF21E-A50A-435F-8CE4-BBD224F8532D}" type="slidenum">
              <a:rPr lang="en-US" smtClean="0"/>
              <a:t>‹#›</a:t>
            </a:fld>
            <a:endParaRPr lang="en-US"/>
          </a:p>
        </p:txBody>
      </p:sp>
    </p:spTree>
    <p:extLst>
      <p:ext uri="{BB962C8B-B14F-4D97-AF65-F5344CB8AC3E}">
        <p14:creationId xmlns:p14="http://schemas.microsoft.com/office/powerpoint/2010/main" val="4222518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DF2661-EC50-4603-8BE9-A7F0063A7669}" type="datetimeFigureOut">
              <a:rPr lang="en-US" smtClean="0"/>
              <a:t>5/8/2025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BF21E-A50A-435F-8CE4-BBD224F8532D}" type="slidenum">
              <a:rPr lang="en-US" smtClean="0"/>
              <a:t>‹#›</a:t>
            </a:fld>
            <a:endParaRPr lang="en-US"/>
          </a:p>
        </p:txBody>
      </p:sp>
    </p:spTree>
    <p:extLst>
      <p:ext uri="{BB962C8B-B14F-4D97-AF65-F5344CB8AC3E}">
        <p14:creationId xmlns:p14="http://schemas.microsoft.com/office/powerpoint/2010/main" val="1496765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DF2661-EC50-4603-8BE9-A7F0063A7669}" type="datetimeFigureOut">
              <a:rPr lang="en-US" smtClean="0"/>
              <a:t>5/8/2025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1BF21E-A50A-435F-8CE4-BBD224F8532D}" type="slidenum">
              <a:rPr lang="en-US" smtClean="0"/>
              <a:t>‹#›</a:t>
            </a:fld>
            <a:endParaRPr lang="en-US"/>
          </a:p>
        </p:txBody>
      </p:sp>
    </p:spTree>
    <p:extLst>
      <p:ext uri="{BB962C8B-B14F-4D97-AF65-F5344CB8AC3E}">
        <p14:creationId xmlns:p14="http://schemas.microsoft.com/office/powerpoint/2010/main" val="2198843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F5DF2661-EC50-4603-8BE9-A7F0063A7669}" type="datetimeFigureOut">
              <a:rPr lang="en-US" smtClean="0"/>
              <a:t>5/8/2025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F1BF21E-A50A-435F-8CE4-BBD224F8532D}" type="slidenum">
              <a:rPr lang="en-US" smtClean="0"/>
              <a:t>‹#›</a:t>
            </a:fld>
            <a:endParaRPr lang="en-US"/>
          </a:p>
        </p:txBody>
      </p:sp>
    </p:spTree>
    <p:extLst>
      <p:ext uri="{BB962C8B-B14F-4D97-AF65-F5344CB8AC3E}">
        <p14:creationId xmlns:p14="http://schemas.microsoft.com/office/powerpoint/2010/main" val="4062851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5DF2661-EC50-4603-8BE9-A7F0063A7669}" type="datetimeFigureOut">
              <a:rPr lang="en-US" smtClean="0"/>
              <a:t>5/8/2025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F1BF21E-A50A-435F-8CE4-BBD224F8532D}" type="slidenum">
              <a:rPr lang="en-US" smtClean="0"/>
              <a:t>‹#›</a:t>
            </a:fld>
            <a:endParaRPr lang="en-US"/>
          </a:p>
        </p:txBody>
      </p:sp>
    </p:spTree>
    <p:extLst>
      <p:ext uri="{BB962C8B-B14F-4D97-AF65-F5344CB8AC3E}">
        <p14:creationId xmlns:p14="http://schemas.microsoft.com/office/powerpoint/2010/main" val="591730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F5DF2661-EC50-4603-8BE9-A7F0063A7669}" type="datetimeFigureOut">
              <a:rPr lang="en-US" smtClean="0"/>
              <a:t>5/8/2025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F1BF21E-A50A-435F-8CE4-BBD224F8532D}" type="slidenum">
              <a:rPr lang="en-US" smtClean="0"/>
              <a:t>‹#›</a:t>
            </a:fld>
            <a:endParaRPr lang="en-US"/>
          </a:p>
        </p:txBody>
      </p:sp>
    </p:spTree>
    <p:extLst>
      <p:ext uri="{BB962C8B-B14F-4D97-AF65-F5344CB8AC3E}">
        <p14:creationId xmlns:p14="http://schemas.microsoft.com/office/powerpoint/2010/main" val="2365119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5DF2661-EC50-4603-8BE9-A7F0063A7669}" type="datetimeFigureOut">
              <a:rPr lang="en-US" smtClean="0"/>
              <a:t>5/8/2025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BF21E-A50A-435F-8CE4-BBD224F8532D}" type="slidenum">
              <a:rPr lang="en-US" smtClean="0"/>
              <a:t>‹#›</a:t>
            </a:fld>
            <a:endParaRPr lang="en-US"/>
          </a:p>
        </p:txBody>
      </p:sp>
    </p:spTree>
    <p:extLst>
      <p:ext uri="{BB962C8B-B14F-4D97-AF65-F5344CB8AC3E}">
        <p14:creationId xmlns:p14="http://schemas.microsoft.com/office/powerpoint/2010/main" val="268382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5DF2661-EC50-4603-8BE9-A7F0063A7669}" type="datetimeFigureOut">
              <a:rPr lang="en-US" smtClean="0"/>
              <a:t>5/8/2025</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F1BF21E-A50A-435F-8CE4-BBD224F8532D}" type="slidenum">
              <a:rPr lang="en-US" smtClean="0"/>
              <a:t>‹#›</a:t>
            </a:fld>
            <a:endParaRPr lang="en-US"/>
          </a:p>
        </p:txBody>
      </p:sp>
    </p:spTree>
    <p:extLst>
      <p:ext uri="{BB962C8B-B14F-4D97-AF65-F5344CB8AC3E}">
        <p14:creationId xmlns:p14="http://schemas.microsoft.com/office/powerpoint/2010/main" val="220009610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134CF-7816-4E11-9EA5-6DC584D53B7F}"/>
              </a:ext>
            </a:extLst>
          </p:cNvPr>
          <p:cNvSpPr>
            <a:spLocks noGrp="1"/>
          </p:cNvSpPr>
          <p:nvPr>
            <p:ph type="ctrTitle"/>
          </p:nvPr>
        </p:nvSpPr>
        <p:spPr>
          <a:xfrm>
            <a:off x="1154955" y="1447800"/>
            <a:ext cx="9882090" cy="3329581"/>
          </a:xfrm>
        </p:spPr>
        <p:txBody>
          <a:bodyPr/>
          <a:lstStyle/>
          <a:p>
            <a:r>
              <a:rPr lang="en-US" dirty="0"/>
              <a:t>Crime: Concept, Elements and Stages</a:t>
            </a:r>
            <a:br>
              <a:rPr lang="en-US" dirty="0"/>
            </a:br>
            <a:endParaRPr lang="en-US" dirty="0"/>
          </a:p>
        </p:txBody>
      </p:sp>
      <p:sp>
        <p:nvSpPr>
          <p:cNvPr id="3" name="Subtitle 2">
            <a:extLst>
              <a:ext uri="{FF2B5EF4-FFF2-40B4-BE49-F238E27FC236}">
                <a16:creationId xmlns:a16="http://schemas.microsoft.com/office/drawing/2014/main" id="{90930EFD-3292-4D9D-A777-C5C525475462}"/>
              </a:ext>
            </a:extLst>
          </p:cNvPr>
          <p:cNvSpPr>
            <a:spLocks noGrp="1"/>
          </p:cNvSpPr>
          <p:nvPr>
            <p:ph type="subTitle"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722096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454AD-8D78-4E2D-B46C-8BD7FE63E5AD}"/>
              </a:ext>
            </a:extLst>
          </p:cNvPr>
          <p:cNvSpPr>
            <a:spLocks noGrp="1"/>
          </p:cNvSpPr>
          <p:nvPr>
            <p:ph type="title"/>
          </p:nvPr>
        </p:nvSpPr>
        <p:spPr/>
        <p:txBody>
          <a:bodyPr/>
          <a:lstStyle/>
          <a:p>
            <a:r>
              <a:rPr lang="en-US" dirty="0"/>
              <a:t>Stages of crime</a:t>
            </a:r>
            <a:br>
              <a:rPr lang="en-US" dirty="0"/>
            </a:br>
            <a:endParaRPr lang="en-US" dirty="0"/>
          </a:p>
        </p:txBody>
      </p:sp>
      <p:sp>
        <p:nvSpPr>
          <p:cNvPr id="3" name="Content Placeholder 2">
            <a:extLst>
              <a:ext uri="{FF2B5EF4-FFF2-40B4-BE49-F238E27FC236}">
                <a16:creationId xmlns:a16="http://schemas.microsoft.com/office/drawing/2014/main" id="{7AFBCB93-A12E-4D9F-91F3-105C9F551AF0}"/>
              </a:ext>
            </a:extLst>
          </p:cNvPr>
          <p:cNvSpPr>
            <a:spLocks noGrp="1"/>
          </p:cNvSpPr>
          <p:nvPr>
            <p:ph idx="1"/>
          </p:nvPr>
        </p:nvSpPr>
        <p:spPr>
          <a:xfrm>
            <a:off x="1103312" y="1627094"/>
            <a:ext cx="8946541" cy="4778188"/>
          </a:xfrm>
        </p:spPr>
        <p:txBody>
          <a:bodyPr/>
          <a:lstStyle/>
          <a:p>
            <a:r>
              <a:rPr lang="en-US" b="1" i="1" dirty="0"/>
              <a:t>There are four stages of crime</a:t>
            </a:r>
            <a:endParaRPr lang="en-US" dirty="0"/>
          </a:p>
          <a:p>
            <a:r>
              <a:rPr lang="en-US" dirty="0"/>
              <a:t>Intention to commit an offence</a:t>
            </a:r>
          </a:p>
          <a:p>
            <a:r>
              <a:rPr lang="en-US" dirty="0"/>
              <a:t>Preparation to commit it</a:t>
            </a:r>
          </a:p>
          <a:p>
            <a:r>
              <a:rPr lang="en-US" dirty="0"/>
              <a:t>Attempt to commit it</a:t>
            </a:r>
          </a:p>
          <a:p>
            <a:r>
              <a:rPr lang="en-US" dirty="0"/>
              <a:t>The commission of the offence</a:t>
            </a:r>
          </a:p>
          <a:p>
            <a:endParaRPr lang="en-US" dirty="0"/>
          </a:p>
        </p:txBody>
      </p:sp>
    </p:spTree>
    <p:extLst>
      <p:ext uri="{BB962C8B-B14F-4D97-AF65-F5344CB8AC3E}">
        <p14:creationId xmlns:p14="http://schemas.microsoft.com/office/powerpoint/2010/main" val="55338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7844B-712F-479C-BC4A-DB50B032B630}"/>
              </a:ext>
            </a:extLst>
          </p:cNvPr>
          <p:cNvSpPr>
            <a:spLocks noGrp="1"/>
          </p:cNvSpPr>
          <p:nvPr>
            <p:ph type="title"/>
          </p:nvPr>
        </p:nvSpPr>
        <p:spPr/>
        <p:txBody>
          <a:bodyPr/>
          <a:lstStyle/>
          <a:p>
            <a:r>
              <a:rPr lang="en-US" b="1" i="1" dirty="0"/>
              <a:t>Intention (1st Stage of crime)</a:t>
            </a:r>
            <a:br>
              <a:rPr lang="en-US" dirty="0"/>
            </a:br>
            <a:endParaRPr lang="en-US" dirty="0"/>
          </a:p>
        </p:txBody>
      </p:sp>
      <p:sp>
        <p:nvSpPr>
          <p:cNvPr id="3" name="Content Placeholder 2">
            <a:extLst>
              <a:ext uri="{FF2B5EF4-FFF2-40B4-BE49-F238E27FC236}">
                <a16:creationId xmlns:a16="http://schemas.microsoft.com/office/drawing/2014/main" id="{BD4DC112-9906-4C9A-AA07-4CB02F8318D6}"/>
              </a:ext>
            </a:extLst>
          </p:cNvPr>
          <p:cNvSpPr>
            <a:spLocks noGrp="1"/>
          </p:cNvSpPr>
          <p:nvPr>
            <p:ph idx="1"/>
          </p:nvPr>
        </p:nvSpPr>
        <p:spPr/>
        <p:txBody>
          <a:bodyPr/>
          <a:lstStyle/>
          <a:p>
            <a:r>
              <a:rPr lang="en-US" b="1" dirty="0"/>
              <a:t>Intention</a:t>
            </a:r>
            <a:r>
              <a:rPr lang="en-US" dirty="0"/>
              <a:t> is the first stage in the commission of an offence and known as</a:t>
            </a:r>
            <a:r>
              <a:rPr lang="en-US" b="1" dirty="0"/>
              <a:t> mental stage.</a:t>
            </a:r>
            <a:r>
              <a:rPr lang="en-US" dirty="0"/>
              <a:t> Intention is the</a:t>
            </a:r>
            <a:r>
              <a:rPr lang="en-US" b="1" dirty="0"/>
              <a:t> direction of conduct towards the object chosen upon considering the motive which suggests the choice.</a:t>
            </a:r>
            <a:endParaRPr lang="en-US" dirty="0"/>
          </a:p>
          <a:p>
            <a:r>
              <a:rPr lang="en-US" b="1" dirty="0"/>
              <a:t>Law does not take notice of an intention, mere intention to commit an offence not followed by any act, cannot constitute an offence.</a:t>
            </a:r>
            <a:endParaRPr lang="en-US" dirty="0"/>
          </a:p>
          <a:p>
            <a:r>
              <a:rPr lang="en-US" dirty="0"/>
              <a:t>The obvious reason for not prosecuting the accused at this stage is that it is</a:t>
            </a:r>
            <a:r>
              <a:rPr lang="en-US" b="1" dirty="0"/>
              <a:t> very difficult for the prosecution to prove the guilty mind of a person.</a:t>
            </a:r>
            <a:endParaRPr lang="en-US" dirty="0"/>
          </a:p>
          <a:p>
            <a:endParaRPr lang="en-US" dirty="0"/>
          </a:p>
        </p:txBody>
      </p:sp>
    </p:spTree>
    <p:extLst>
      <p:ext uri="{BB962C8B-B14F-4D97-AF65-F5344CB8AC3E}">
        <p14:creationId xmlns:p14="http://schemas.microsoft.com/office/powerpoint/2010/main" val="2394376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E9C11-B5FA-4738-B170-B8A20A9CA4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78C2BE-E6D1-4E71-A63A-A4CF0C50341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86763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2D635-1AE3-4885-88BE-4397F09A4EF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B0CC84E9-87F4-4A80-BDE8-4490662F3ADC}"/>
              </a:ext>
            </a:extLst>
          </p:cNvPr>
          <p:cNvSpPr>
            <a:spLocks noGrp="1"/>
          </p:cNvSpPr>
          <p:nvPr>
            <p:ph idx="1"/>
          </p:nvPr>
        </p:nvSpPr>
        <p:spPr>
          <a:xfrm>
            <a:off x="1103312" y="1613648"/>
            <a:ext cx="8946541" cy="4634752"/>
          </a:xfrm>
        </p:spPr>
        <p:txBody>
          <a:bodyPr>
            <a:normAutofit/>
          </a:bodyPr>
          <a:lstStyle/>
          <a:p>
            <a:r>
              <a:rPr lang="en-US" dirty="0"/>
              <a:t>A</a:t>
            </a:r>
            <a:r>
              <a:rPr lang="en-US" b="1" dirty="0"/>
              <a:t> crime</a:t>
            </a:r>
            <a:r>
              <a:rPr lang="en-US" dirty="0"/>
              <a:t> can be defined as the</a:t>
            </a:r>
            <a:r>
              <a:rPr lang="en-US" b="1" dirty="0"/>
              <a:t> commission of an act</a:t>
            </a:r>
            <a:r>
              <a:rPr lang="en-US" dirty="0"/>
              <a:t> that is </a:t>
            </a:r>
            <a:r>
              <a:rPr lang="en-US" b="1" dirty="0"/>
              <a:t>prohibited by law, or an omission of an act that is obligated by the law.</a:t>
            </a:r>
            <a:endParaRPr lang="en-US" dirty="0"/>
          </a:p>
          <a:p>
            <a:r>
              <a:rPr lang="en-US" b="1" dirty="0"/>
              <a:t>Crime</a:t>
            </a:r>
            <a:r>
              <a:rPr lang="en-US" dirty="0"/>
              <a:t> is considered as </a:t>
            </a:r>
            <a:r>
              <a:rPr lang="en-US" b="1" dirty="0"/>
              <a:t>social wrong committed by an individual.</a:t>
            </a:r>
            <a:endParaRPr lang="en-US" dirty="0"/>
          </a:p>
          <a:p>
            <a:r>
              <a:rPr lang="en-US" b="1" dirty="0"/>
              <a:t>Criminal law</a:t>
            </a:r>
            <a:r>
              <a:rPr lang="en-US" dirty="0"/>
              <a:t> defines the </a:t>
            </a:r>
            <a:r>
              <a:rPr lang="en-US" b="1" dirty="0"/>
              <a:t>acts</a:t>
            </a:r>
            <a:r>
              <a:rPr lang="en-US" dirty="0"/>
              <a:t> which are</a:t>
            </a:r>
            <a:r>
              <a:rPr lang="en-US" b="1" dirty="0"/>
              <a:t> illegal and prohibited by law.</a:t>
            </a:r>
            <a:endParaRPr lang="en-US" dirty="0"/>
          </a:p>
          <a:p>
            <a:r>
              <a:rPr lang="en-US" b="1" dirty="0"/>
              <a:t>Crime threatens and harms public welfare and safety.</a:t>
            </a:r>
            <a:r>
              <a:rPr lang="en-US" dirty="0"/>
              <a:t> Whenever a crime happens intentionally, </a:t>
            </a:r>
            <a:r>
              <a:rPr lang="en-US" b="1" dirty="0"/>
              <a:t>there is a full-fledged process or stages</a:t>
            </a:r>
            <a:r>
              <a:rPr lang="en-US" dirty="0"/>
              <a:t> behind to make it happen.</a:t>
            </a:r>
          </a:p>
          <a:p>
            <a:r>
              <a:rPr lang="en-US" dirty="0"/>
              <a:t>According to </a:t>
            </a:r>
            <a:r>
              <a:rPr lang="en-US" b="1" dirty="0"/>
              <a:t>Austin, “a wrong which is pursued at the discretion of the injured party and his representatives is a civil injury; a wrong which is pursued by the sovereign or his subordinates is a crime.”</a:t>
            </a:r>
            <a:endParaRPr lang="en-US" dirty="0"/>
          </a:p>
          <a:p>
            <a:endParaRPr lang="en-US" dirty="0"/>
          </a:p>
        </p:txBody>
      </p:sp>
    </p:spTree>
    <p:extLst>
      <p:ext uri="{BB962C8B-B14F-4D97-AF65-F5344CB8AC3E}">
        <p14:creationId xmlns:p14="http://schemas.microsoft.com/office/powerpoint/2010/main" val="1014777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B172-16CF-47A2-819A-E7D0A36407DB}"/>
              </a:ext>
            </a:extLst>
          </p:cNvPr>
          <p:cNvSpPr>
            <a:spLocks noGrp="1"/>
          </p:cNvSpPr>
          <p:nvPr>
            <p:ph type="title"/>
          </p:nvPr>
        </p:nvSpPr>
        <p:spPr/>
        <p:txBody>
          <a:bodyPr/>
          <a:lstStyle/>
          <a:p>
            <a:r>
              <a:rPr lang="en-US" dirty="0"/>
              <a:t>Concept of Crime</a:t>
            </a:r>
          </a:p>
        </p:txBody>
      </p:sp>
      <p:sp>
        <p:nvSpPr>
          <p:cNvPr id="3" name="Content Placeholder 2">
            <a:extLst>
              <a:ext uri="{FF2B5EF4-FFF2-40B4-BE49-F238E27FC236}">
                <a16:creationId xmlns:a16="http://schemas.microsoft.com/office/drawing/2014/main" id="{A52A7A64-7176-4F5B-998A-0211FF27C0F4}"/>
              </a:ext>
            </a:extLst>
          </p:cNvPr>
          <p:cNvSpPr>
            <a:spLocks noGrp="1"/>
          </p:cNvSpPr>
          <p:nvPr>
            <p:ph idx="1"/>
          </p:nvPr>
        </p:nvSpPr>
        <p:spPr>
          <a:xfrm>
            <a:off x="1103312" y="1398494"/>
            <a:ext cx="8946541" cy="5257800"/>
          </a:xfrm>
        </p:spPr>
        <p:txBody>
          <a:bodyPr>
            <a:normAutofit fontScale="70000" lnSpcReduction="20000"/>
          </a:bodyPr>
          <a:lstStyle/>
          <a:p>
            <a:pPr algn="just"/>
            <a:r>
              <a:rPr lang="en-US" sz="2900" dirty="0"/>
              <a:t>The law of crimes as old as the </a:t>
            </a:r>
            <a:r>
              <a:rPr lang="en-US" sz="2900" dirty="0" err="1"/>
              <a:t>civilisation</a:t>
            </a:r>
            <a:r>
              <a:rPr lang="en-US" sz="2900" dirty="0"/>
              <a:t> itself. The crime and the criminal in every society is looked with great hatred, but the study of the crimes and discovering the causes of crimes have remain the greatest attraction among the jurists of the jurisprudence. There always lies necessity of devising some ways and methods to curb such criminal tendencies among the section of the people living in the </a:t>
            </a:r>
            <a:r>
              <a:rPr lang="en-US" sz="2900" dirty="0" err="1"/>
              <a:t>civilised</a:t>
            </a:r>
            <a:r>
              <a:rPr lang="en-US" sz="2900" dirty="0"/>
              <a:t> society. The problem arises as to what acts should be forbidden, or what acts should be selected for punishment by the society or the State. The concept of the crime has been always been dependent on the public opinion.</a:t>
            </a:r>
          </a:p>
          <a:p>
            <a:pPr algn="just"/>
            <a:r>
              <a:rPr lang="en-US" sz="2900" dirty="0"/>
              <a:t>As, H.J. </a:t>
            </a:r>
            <a:r>
              <a:rPr lang="en-US" sz="2900" dirty="0" err="1"/>
              <a:t>Klare</a:t>
            </a:r>
            <a:r>
              <a:rPr lang="en-US" sz="2900" dirty="0"/>
              <a:t> remarked in his book ‘Changing Concepts of Crime and its Treatment’ that, </a:t>
            </a:r>
            <a:r>
              <a:rPr lang="en-US" sz="2900" i="1" dirty="0"/>
              <a:t>“Law is determined by the political process and accords with what most people </a:t>
            </a:r>
            <a:r>
              <a:rPr lang="en-US" sz="2900" i="1" dirty="0" err="1"/>
              <a:t>recognise</a:t>
            </a:r>
            <a:r>
              <a:rPr lang="en-US" sz="2900" i="1" dirty="0"/>
              <a:t> as the minimum standards prevailing. The definition of the criminal is also part of the process and the rejection of law by offenders is a form of protest of which they may be dimly aware”.</a:t>
            </a:r>
            <a:r>
              <a:rPr lang="en-US" sz="2900" dirty="0"/>
              <a:t> Any deviation from the standards of </a:t>
            </a:r>
            <a:r>
              <a:rPr lang="en-US" sz="2900" dirty="0" err="1"/>
              <a:t>behaviour</a:t>
            </a:r>
            <a:r>
              <a:rPr lang="en-US" sz="2900" dirty="0"/>
              <a:t> fixed by the society is punished and such conduct doesn’t accord with the prescribed standard which is loosely known as crime.</a:t>
            </a:r>
          </a:p>
          <a:p>
            <a:pPr algn="just"/>
            <a:endParaRPr lang="en-US" dirty="0"/>
          </a:p>
        </p:txBody>
      </p:sp>
    </p:spTree>
    <p:extLst>
      <p:ext uri="{BB962C8B-B14F-4D97-AF65-F5344CB8AC3E}">
        <p14:creationId xmlns:p14="http://schemas.microsoft.com/office/powerpoint/2010/main" val="923262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E15B4-EC4E-41CA-9773-FC46BDF1B1D0}"/>
              </a:ext>
            </a:extLst>
          </p:cNvPr>
          <p:cNvSpPr>
            <a:spLocks noGrp="1"/>
          </p:cNvSpPr>
          <p:nvPr>
            <p:ph type="title"/>
          </p:nvPr>
        </p:nvSpPr>
        <p:spPr/>
        <p:txBody>
          <a:bodyPr/>
          <a:lstStyle/>
          <a:p>
            <a:r>
              <a:rPr lang="en-US" dirty="0"/>
              <a:t>Definition of Crime</a:t>
            </a:r>
          </a:p>
        </p:txBody>
      </p:sp>
      <p:sp>
        <p:nvSpPr>
          <p:cNvPr id="3" name="Content Placeholder 2">
            <a:extLst>
              <a:ext uri="{FF2B5EF4-FFF2-40B4-BE49-F238E27FC236}">
                <a16:creationId xmlns:a16="http://schemas.microsoft.com/office/drawing/2014/main" id="{763A57B7-17D4-4451-9D71-4D82EED6ABB9}"/>
              </a:ext>
            </a:extLst>
          </p:cNvPr>
          <p:cNvSpPr>
            <a:spLocks noGrp="1"/>
          </p:cNvSpPr>
          <p:nvPr>
            <p:ph idx="1"/>
          </p:nvPr>
        </p:nvSpPr>
        <p:spPr/>
        <p:txBody>
          <a:bodyPr>
            <a:normAutofit fontScale="92500" lnSpcReduction="20000"/>
          </a:bodyPr>
          <a:lstStyle/>
          <a:p>
            <a:r>
              <a:rPr lang="en-US" b="1" dirty="0"/>
              <a:t>Bentham</a:t>
            </a:r>
            <a:r>
              <a:rPr lang="en-US" dirty="0"/>
              <a:t> defined Crime as, </a:t>
            </a:r>
            <a:r>
              <a:rPr lang="en-US" i="1" dirty="0"/>
              <a:t>“offences are whatever the legislature has banned/prohibited for good or for bad reasons. If the question relates to a theoretical research for the discovery of the best possible laws according to the principles of utility, we give the name of offence to every act which we think ought to be prohibited by reasons of some evil which it produces or tends to produce.”</a:t>
            </a:r>
            <a:r>
              <a:rPr lang="en-US" dirty="0"/>
              <a:t> </a:t>
            </a:r>
          </a:p>
          <a:p>
            <a:r>
              <a:rPr lang="en-US" b="1" dirty="0"/>
              <a:t>Blackstone </a:t>
            </a:r>
            <a:r>
              <a:rPr lang="en-US" dirty="0"/>
              <a:t>in his commentaries on the Law of the England has defined Crime as </a:t>
            </a:r>
            <a:r>
              <a:rPr lang="en-US" i="1" dirty="0"/>
              <a:t>“an act committed or omitted in violation of a Public Law either forbidding or commanding it.”</a:t>
            </a:r>
            <a:r>
              <a:rPr lang="en-US" dirty="0"/>
              <a:t> Stephen has suggested a modification in the Blackstone’s version of definition on Crime and states that, </a:t>
            </a:r>
            <a:r>
              <a:rPr lang="en-US" i="1" dirty="0"/>
              <a:t>“A crime is a violation of a right, considered in reference to the evil tendency of such violation as regards the community at large.”</a:t>
            </a:r>
            <a:r>
              <a:rPr lang="en-US" dirty="0"/>
              <a:t> </a:t>
            </a:r>
          </a:p>
          <a:p>
            <a:r>
              <a:rPr lang="en-US" b="1" dirty="0"/>
              <a:t>Austin</a:t>
            </a:r>
            <a:r>
              <a:rPr lang="en-US" dirty="0"/>
              <a:t> posits that, </a:t>
            </a:r>
            <a:r>
              <a:rPr lang="en-US" i="1" dirty="0"/>
              <a:t>“A wrong which is pursued at the discretion of the injured party and his representatives is a civil injury; a wrong which is pursued by the sovereign or his subordinates is a crime.”</a:t>
            </a:r>
            <a:endParaRPr lang="en-US" dirty="0"/>
          </a:p>
        </p:txBody>
      </p:sp>
    </p:spTree>
    <p:extLst>
      <p:ext uri="{BB962C8B-B14F-4D97-AF65-F5344CB8AC3E}">
        <p14:creationId xmlns:p14="http://schemas.microsoft.com/office/powerpoint/2010/main" val="4289364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B7FD3-A548-4E07-BC3D-53AD61E57B67}"/>
              </a:ext>
            </a:extLst>
          </p:cNvPr>
          <p:cNvSpPr>
            <a:spLocks noGrp="1"/>
          </p:cNvSpPr>
          <p:nvPr>
            <p:ph type="title"/>
          </p:nvPr>
        </p:nvSpPr>
        <p:spPr/>
        <p:txBody>
          <a:bodyPr/>
          <a:lstStyle/>
          <a:p>
            <a:r>
              <a:rPr lang="en-US" dirty="0"/>
              <a:t>Fundamental Elements of Crime</a:t>
            </a:r>
            <a:br>
              <a:rPr lang="en-US" dirty="0"/>
            </a:br>
            <a:endParaRPr lang="en-US" dirty="0"/>
          </a:p>
        </p:txBody>
      </p:sp>
      <p:sp>
        <p:nvSpPr>
          <p:cNvPr id="3" name="Content Placeholder 2">
            <a:extLst>
              <a:ext uri="{FF2B5EF4-FFF2-40B4-BE49-F238E27FC236}">
                <a16:creationId xmlns:a16="http://schemas.microsoft.com/office/drawing/2014/main" id="{A5B76B91-2EE6-457A-81D0-180ACF5FE1C4}"/>
              </a:ext>
            </a:extLst>
          </p:cNvPr>
          <p:cNvSpPr>
            <a:spLocks noGrp="1"/>
          </p:cNvSpPr>
          <p:nvPr>
            <p:ph idx="1"/>
          </p:nvPr>
        </p:nvSpPr>
        <p:spPr/>
        <p:txBody>
          <a:bodyPr/>
          <a:lstStyle/>
          <a:p>
            <a:r>
              <a:rPr lang="en-US" sz="4000" dirty="0"/>
              <a:t>Human beings</a:t>
            </a:r>
          </a:p>
          <a:p>
            <a:r>
              <a:rPr lang="en-US" sz="4000" dirty="0" err="1"/>
              <a:t>Mens</a:t>
            </a:r>
            <a:r>
              <a:rPr lang="en-US" sz="4000" dirty="0"/>
              <a:t> rea: Guilty mind</a:t>
            </a:r>
          </a:p>
          <a:p>
            <a:r>
              <a:rPr lang="en-US" sz="4000" dirty="0"/>
              <a:t>Actus </a:t>
            </a:r>
            <a:r>
              <a:rPr lang="en-US" sz="4000" dirty="0" err="1"/>
              <a:t>reus</a:t>
            </a:r>
            <a:r>
              <a:rPr lang="en-US" sz="4000" dirty="0"/>
              <a:t>: Illegal act or omission</a:t>
            </a:r>
          </a:p>
          <a:p>
            <a:r>
              <a:rPr lang="en-US" sz="4000" dirty="0"/>
              <a:t>Injury to another human being</a:t>
            </a:r>
          </a:p>
          <a:p>
            <a:endParaRPr lang="en-US" dirty="0"/>
          </a:p>
        </p:txBody>
      </p:sp>
    </p:spTree>
    <p:extLst>
      <p:ext uri="{BB962C8B-B14F-4D97-AF65-F5344CB8AC3E}">
        <p14:creationId xmlns:p14="http://schemas.microsoft.com/office/powerpoint/2010/main" val="2719503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07D00-6AE1-4B80-9A35-264DD3943772}"/>
              </a:ext>
            </a:extLst>
          </p:cNvPr>
          <p:cNvSpPr>
            <a:spLocks noGrp="1"/>
          </p:cNvSpPr>
          <p:nvPr>
            <p:ph type="title"/>
          </p:nvPr>
        </p:nvSpPr>
        <p:spPr/>
        <p:txBody>
          <a:bodyPr/>
          <a:lstStyle/>
          <a:p>
            <a:r>
              <a:rPr lang="en-US" b="1" i="1" u="sng" dirty="0"/>
              <a:t>Human being</a:t>
            </a:r>
            <a:br>
              <a:rPr lang="en-US" dirty="0"/>
            </a:br>
            <a:endParaRPr lang="en-US" dirty="0"/>
          </a:p>
        </p:txBody>
      </p:sp>
      <p:sp>
        <p:nvSpPr>
          <p:cNvPr id="3" name="Content Placeholder 2">
            <a:extLst>
              <a:ext uri="{FF2B5EF4-FFF2-40B4-BE49-F238E27FC236}">
                <a16:creationId xmlns:a16="http://schemas.microsoft.com/office/drawing/2014/main" id="{35B95DE9-B349-4576-8D00-2A2B3FCC2C2F}"/>
              </a:ext>
            </a:extLst>
          </p:cNvPr>
          <p:cNvSpPr>
            <a:spLocks noGrp="1"/>
          </p:cNvSpPr>
          <p:nvPr>
            <p:ph idx="1"/>
          </p:nvPr>
        </p:nvSpPr>
        <p:spPr/>
        <p:txBody>
          <a:bodyPr/>
          <a:lstStyle/>
          <a:p>
            <a:r>
              <a:rPr lang="en-US" dirty="0"/>
              <a:t>The first element of crime is a </a:t>
            </a:r>
            <a:r>
              <a:rPr lang="en-US" b="1" dirty="0"/>
              <a:t>human being who- must be under the legal obligation to act in a particular manner and should be a fit subject for awarding appropriate punishment.</a:t>
            </a:r>
            <a:endParaRPr lang="en-US" dirty="0"/>
          </a:p>
          <a:p>
            <a:r>
              <a:rPr lang="en-US" b="1" dirty="0"/>
              <a:t>Section 11</a:t>
            </a:r>
            <a:r>
              <a:rPr lang="en-US" dirty="0"/>
              <a:t> of the Indian Penal Code, 1860(IPC) provides that word</a:t>
            </a:r>
            <a:r>
              <a:rPr lang="en-US" b="1" dirty="0"/>
              <a:t> ‘person’</a:t>
            </a:r>
            <a:r>
              <a:rPr lang="en-US" dirty="0"/>
              <a:t> includes a </a:t>
            </a:r>
            <a:r>
              <a:rPr lang="en-US" b="1" dirty="0"/>
              <a:t>company or association or body of persons whether incorporated or not. The word ‘person’ includes artificial or juridical persons.</a:t>
            </a:r>
            <a:endParaRPr lang="en-US" dirty="0"/>
          </a:p>
          <a:p>
            <a:r>
              <a:rPr lang="en-US" b="1" dirty="0"/>
              <a:t>Section 2 (27) </a:t>
            </a:r>
            <a:r>
              <a:rPr lang="en-US" dirty="0"/>
              <a:t>of the Bhartiya Nyaya </a:t>
            </a:r>
            <a:r>
              <a:rPr lang="en-US" dirty="0" err="1"/>
              <a:t>Sanhita</a:t>
            </a:r>
            <a:r>
              <a:rPr lang="en-US" dirty="0"/>
              <a:t>, 2023 (BNS) “</a:t>
            </a:r>
            <a:r>
              <a:rPr lang="en-US" b="1" dirty="0"/>
              <a:t>Person” </a:t>
            </a:r>
            <a:r>
              <a:rPr lang="en-US" dirty="0"/>
              <a:t>includes any company or association or body of persons, whether incorporated or not;</a:t>
            </a:r>
            <a:br>
              <a:rPr lang="en-US" dirty="0"/>
            </a:br>
            <a:endParaRPr lang="en-US" dirty="0"/>
          </a:p>
          <a:p>
            <a:endParaRPr lang="en-US" dirty="0"/>
          </a:p>
        </p:txBody>
      </p:sp>
    </p:spTree>
    <p:extLst>
      <p:ext uri="{BB962C8B-B14F-4D97-AF65-F5344CB8AC3E}">
        <p14:creationId xmlns:p14="http://schemas.microsoft.com/office/powerpoint/2010/main" val="1431113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3317B-9AD6-4215-9585-7A496DF3EED9}"/>
              </a:ext>
            </a:extLst>
          </p:cNvPr>
          <p:cNvSpPr>
            <a:spLocks noGrp="1"/>
          </p:cNvSpPr>
          <p:nvPr>
            <p:ph type="title"/>
          </p:nvPr>
        </p:nvSpPr>
        <p:spPr/>
        <p:txBody>
          <a:bodyPr/>
          <a:lstStyle/>
          <a:p>
            <a:r>
              <a:rPr lang="en-US" b="1" i="1" u="sng" dirty="0" err="1"/>
              <a:t>Mens</a:t>
            </a:r>
            <a:r>
              <a:rPr lang="en-US" b="1" i="1" u="sng" dirty="0"/>
              <a:t> Rea</a:t>
            </a:r>
            <a:br>
              <a:rPr lang="en-US" dirty="0"/>
            </a:br>
            <a:endParaRPr lang="en-US" dirty="0"/>
          </a:p>
        </p:txBody>
      </p:sp>
      <p:sp>
        <p:nvSpPr>
          <p:cNvPr id="3" name="Content Placeholder 2">
            <a:extLst>
              <a:ext uri="{FF2B5EF4-FFF2-40B4-BE49-F238E27FC236}">
                <a16:creationId xmlns:a16="http://schemas.microsoft.com/office/drawing/2014/main" id="{83258573-A705-47D6-9FD2-8F056231637C}"/>
              </a:ext>
            </a:extLst>
          </p:cNvPr>
          <p:cNvSpPr>
            <a:spLocks noGrp="1"/>
          </p:cNvSpPr>
          <p:nvPr>
            <p:ph idx="1"/>
          </p:nvPr>
        </p:nvSpPr>
        <p:spPr/>
        <p:txBody>
          <a:bodyPr>
            <a:normAutofit fontScale="92500" lnSpcReduction="20000"/>
          </a:bodyPr>
          <a:lstStyle/>
          <a:p>
            <a:r>
              <a:rPr lang="en-US" dirty="0"/>
              <a:t>The second important essential element of a crime is </a:t>
            </a:r>
            <a:r>
              <a:rPr lang="en-US" dirty="0" err="1"/>
              <a:t>mens</a:t>
            </a:r>
            <a:r>
              <a:rPr lang="en-US" dirty="0"/>
              <a:t> rea or evil intent or guilty mind.</a:t>
            </a:r>
            <a:r>
              <a:rPr lang="en-US" b="1" dirty="0"/>
              <a:t> </a:t>
            </a:r>
            <a:r>
              <a:rPr lang="en-US" b="1" dirty="0" err="1"/>
              <a:t>Mens</a:t>
            </a:r>
            <a:r>
              <a:rPr lang="en-US" b="1" dirty="0"/>
              <a:t> Rea is the evil intention of knowledge to do a wrongful act voluntarily in conscious state of mind.</a:t>
            </a:r>
            <a:endParaRPr lang="en-US" dirty="0"/>
          </a:p>
          <a:p>
            <a:r>
              <a:rPr lang="en-US" dirty="0"/>
              <a:t>It is the </a:t>
            </a:r>
            <a:r>
              <a:rPr lang="en-US" b="1" dirty="0"/>
              <a:t>guilty mind required for the commission of an offence.</a:t>
            </a:r>
            <a:endParaRPr lang="en-US" dirty="0"/>
          </a:p>
          <a:p>
            <a:r>
              <a:rPr lang="en-US" b="1" dirty="0"/>
              <a:t>Every crime</a:t>
            </a:r>
            <a:r>
              <a:rPr lang="en-US" dirty="0"/>
              <a:t> requires a </a:t>
            </a:r>
            <a:r>
              <a:rPr lang="en-US" b="1" dirty="0"/>
              <a:t>mental element</a:t>
            </a:r>
            <a:r>
              <a:rPr lang="en-US" dirty="0"/>
              <a:t> and that is considered as the</a:t>
            </a:r>
            <a:r>
              <a:rPr lang="en-US" b="1" dirty="0"/>
              <a:t> fundamental principle of criminal liability.</a:t>
            </a:r>
            <a:endParaRPr lang="en-US" dirty="0"/>
          </a:p>
          <a:p>
            <a:r>
              <a:rPr lang="en-US" dirty="0"/>
              <a:t>The </a:t>
            </a:r>
            <a:r>
              <a:rPr lang="en-US" b="1" dirty="0"/>
              <a:t>basic requirement</a:t>
            </a:r>
            <a:r>
              <a:rPr lang="en-US" dirty="0"/>
              <a:t> of the principle </a:t>
            </a:r>
            <a:r>
              <a:rPr lang="en-US" dirty="0" err="1"/>
              <a:t>mens</a:t>
            </a:r>
            <a:r>
              <a:rPr lang="en-US" dirty="0"/>
              <a:t> rea is that the </a:t>
            </a:r>
            <a:r>
              <a:rPr lang="en-US" b="1" dirty="0"/>
              <a:t>accused must have been aware of those elements in his act which make the crime with which he is charged</a:t>
            </a:r>
            <a:r>
              <a:rPr lang="en-US" dirty="0"/>
              <a:t>.</a:t>
            </a:r>
            <a:br>
              <a:rPr lang="en-US" dirty="0"/>
            </a:br>
            <a:r>
              <a:rPr lang="en-US" dirty="0"/>
              <a:t>There is a well-known </a:t>
            </a:r>
            <a:r>
              <a:rPr lang="en-US" b="1" dirty="0"/>
              <a:t>maxim</a:t>
            </a:r>
            <a:r>
              <a:rPr lang="en-US" dirty="0"/>
              <a:t> in this regard, i.e., </a:t>
            </a:r>
            <a:r>
              <a:rPr lang="en-US" b="1" dirty="0"/>
              <a:t>“</a:t>
            </a:r>
            <a:r>
              <a:rPr lang="en-US" b="1" i="1" dirty="0"/>
              <a:t>actus non </a:t>
            </a:r>
            <a:r>
              <a:rPr lang="en-US" b="1" i="1" dirty="0" err="1"/>
              <a:t>facit</a:t>
            </a:r>
            <a:r>
              <a:rPr lang="en-US" b="1" i="1" dirty="0"/>
              <a:t> </a:t>
            </a:r>
            <a:r>
              <a:rPr lang="en-US" b="1" i="1" dirty="0" err="1"/>
              <a:t>reum</a:t>
            </a:r>
            <a:r>
              <a:rPr lang="en-US" b="1" i="1" dirty="0"/>
              <a:t> nisi </a:t>
            </a:r>
            <a:r>
              <a:rPr lang="en-US" b="1" i="1" dirty="0" err="1"/>
              <a:t>mens</a:t>
            </a:r>
            <a:r>
              <a:rPr lang="en-US" b="1" i="1" dirty="0"/>
              <a:t> sit rea</a:t>
            </a:r>
            <a:r>
              <a:rPr lang="en-US" b="1" dirty="0"/>
              <a:t>”</a:t>
            </a:r>
            <a:r>
              <a:rPr lang="en-US" dirty="0"/>
              <a:t> which means that, the </a:t>
            </a:r>
            <a:r>
              <a:rPr lang="en-US" b="1" dirty="0"/>
              <a:t>guilty intention and guilty act together constitute a crime.</a:t>
            </a:r>
            <a:endParaRPr lang="en-US" dirty="0"/>
          </a:p>
          <a:p>
            <a:r>
              <a:rPr lang="en-US" dirty="0"/>
              <a:t>It comes from the maxim that </a:t>
            </a:r>
            <a:r>
              <a:rPr lang="en-US" b="1" dirty="0"/>
              <a:t>no person can be punished in a proceeding of criminal nature unless it can be showed that he had a guilty mind.</a:t>
            </a:r>
            <a:endParaRPr lang="en-US" dirty="0"/>
          </a:p>
          <a:p>
            <a:endParaRPr lang="en-US" dirty="0"/>
          </a:p>
        </p:txBody>
      </p:sp>
    </p:spTree>
    <p:extLst>
      <p:ext uri="{BB962C8B-B14F-4D97-AF65-F5344CB8AC3E}">
        <p14:creationId xmlns:p14="http://schemas.microsoft.com/office/powerpoint/2010/main" val="1630663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A101B-7918-4B9B-881D-383AD040C6A9}"/>
              </a:ext>
            </a:extLst>
          </p:cNvPr>
          <p:cNvSpPr>
            <a:spLocks noGrp="1"/>
          </p:cNvSpPr>
          <p:nvPr>
            <p:ph type="title"/>
          </p:nvPr>
        </p:nvSpPr>
        <p:spPr/>
        <p:txBody>
          <a:bodyPr/>
          <a:lstStyle/>
          <a:p>
            <a:r>
              <a:rPr lang="en-US" b="1" i="1" u="sng" dirty="0"/>
              <a:t>Actus </a:t>
            </a:r>
            <a:r>
              <a:rPr lang="en-US" b="1" i="1" u="sng" dirty="0" err="1"/>
              <a:t>reus</a:t>
            </a:r>
            <a:br>
              <a:rPr lang="en-US" dirty="0"/>
            </a:br>
            <a:br>
              <a:rPr lang="en-US" dirty="0"/>
            </a:br>
            <a:endParaRPr lang="en-US" dirty="0"/>
          </a:p>
        </p:txBody>
      </p:sp>
      <p:sp>
        <p:nvSpPr>
          <p:cNvPr id="3" name="Content Placeholder 2">
            <a:extLst>
              <a:ext uri="{FF2B5EF4-FFF2-40B4-BE49-F238E27FC236}">
                <a16:creationId xmlns:a16="http://schemas.microsoft.com/office/drawing/2014/main" id="{8EDEC61A-EC81-45B7-BD2F-9DBB14D6C915}"/>
              </a:ext>
            </a:extLst>
          </p:cNvPr>
          <p:cNvSpPr>
            <a:spLocks noGrp="1"/>
          </p:cNvSpPr>
          <p:nvPr>
            <p:ph idx="1"/>
          </p:nvPr>
        </p:nvSpPr>
        <p:spPr/>
        <p:txBody>
          <a:bodyPr/>
          <a:lstStyle/>
          <a:p>
            <a:r>
              <a:rPr lang="en-US" dirty="0"/>
              <a:t>The third essential element of a crime is actus </a:t>
            </a:r>
            <a:r>
              <a:rPr lang="en-US" dirty="0" err="1"/>
              <a:t>reus</a:t>
            </a:r>
            <a:r>
              <a:rPr lang="en-US" dirty="0"/>
              <a:t>. In other words, </a:t>
            </a:r>
            <a:r>
              <a:rPr lang="en-US" b="1" dirty="0"/>
              <a:t>some overt act or illegal omission must take place in pursuance of the guilty intention. Actus </a:t>
            </a:r>
            <a:r>
              <a:rPr lang="en-US" b="1" dirty="0" err="1"/>
              <a:t>reus</a:t>
            </a:r>
            <a:r>
              <a:rPr lang="en-US" b="1" dirty="0"/>
              <a:t> is the manifestation of </a:t>
            </a:r>
            <a:r>
              <a:rPr lang="en-US" b="1" dirty="0" err="1"/>
              <a:t>mens</a:t>
            </a:r>
            <a:r>
              <a:rPr lang="en-US" b="1" dirty="0"/>
              <a:t> rea in the external world.</a:t>
            </a:r>
            <a:endParaRPr lang="en-US" dirty="0"/>
          </a:p>
          <a:p>
            <a:r>
              <a:rPr lang="en-US" dirty="0"/>
              <a:t>Merely possessing a guilty mind and thinking of committing a crime is not enough. The </a:t>
            </a:r>
            <a:r>
              <a:rPr lang="en-US" b="1" dirty="0"/>
              <a:t>accused person must also act on that intention and do something in its furtherance.</a:t>
            </a:r>
            <a:endParaRPr lang="en-US" dirty="0"/>
          </a:p>
          <a:p>
            <a:r>
              <a:rPr lang="en-US" b="1" dirty="0"/>
              <a:t>Prof. Kenny</a:t>
            </a:r>
            <a:r>
              <a:rPr lang="en-US" dirty="0"/>
              <a:t> was the </a:t>
            </a:r>
            <a:r>
              <a:rPr lang="en-US" b="1" dirty="0"/>
              <a:t>first writer</a:t>
            </a:r>
            <a:r>
              <a:rPr lang="en-US" dirty="0"/>
              <a:t> to use the term</a:t>
            </a:r>
            <a:r>
              <a:rPr lang="en-US" b="1" dirty="0"/>
              <a:t> ‘actus </a:t>
            </a:r>
            <a:r>
              <a:rPr lang="en-US" b="1" dirty="0" err="1"/>
              <a:t>reus</a:t>
            </a:r>
            <a:r>
              <a:rPr lang="en-US" b="1" dirty="0"/>
              <a:t>’.</a:t>
            </a:r>
            <a:endParaRPr lang="en-US" dirty="0"/>
          </a:p>
          <a:p>
            <a:endParaRPr lang="en-US" dirty="0"/>
          </a:p>
        </p:txBody>
      </p:sp>
    </p:spTree>
    <p:extLst>
      <p:ext uri="{BB962C8B-B14F-4D97-AF65-F5344CB8AC3E}">
        <p14:creationId xmlns:p14="http://schemas.microsoft.com/office/powerpoint/2010/main" val="703879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61ED8-2854-42E2-AE81-5903E1DF56BA}"/>
              </a:ext>
            </a:extLst>
          </p:cNvPr>
          <p:cNvSpPr>
            <a:spLocks noGrp="1"/>
          </p:cNvSpPr>
          <p:nvPr>
            <p:ph type="title"/>
          </p:nvPr>
        </p:nvSpPr>
        <p:spPr/>
        <p:txBody>
          <a:bodyPr/>
          <a:lstStyle/>
          <a:p>
            <a:r>
              <a:rPr lang="en-US" b="1" i="1" u="sng" dirty="0"/>
              <a:t>Injury</a:t>
            </a:r>
            <a:br>
              <a:rPr lang="en-US" dirty="0"/>
            </a:br>
            <a:endParaRPr lang="en-US" dirty="0"/>
          </a:p>
        </p:txBody>
      </p:sp>
      <p:sp>
        <p:nvSpPr>
          <p:cNvPr id="3" name="Content Placeholder 2">
            <a:extLst>
              <a:ext uri="{FF2B5EF4-FFF2-40B4-BE49-F238E27FC236}">
                <a16:creationId xmlns:a16="http://schemas.microsoft.com/office/drawing/2014/main" id="{76243B60-149F-4318-930A-2B9557A88F32}"/>
              </a:ext>
            </a:extLst>
          </p:cNvPr>
          <p:cNvSpPr>
            <a:spLocks noGrp="1"/>
          </p:cNvSpPr>
          <p:nvPr>
            <p:ph idx="1"/>
          </p:nvPr>
        </p:nvSpPr>
        <p:spPr/>
        <p:txBody>
          <a:bodyPr/>
          <a:lstStyle/>
          <a:p>
            <a:r>
              <a:rPr lang="en-US" dirty="0"/>
              <a:t>There can be no crime if no person faces some kind of an injury.</a:t>
            </a:r>
          </a:p>
          <a:p>
            <a:r>
              <a:rPr lang="en-US" dirty="0"/>
              <a:t>According to </a:t>
            </a:r>
            <a:r>
              <a:rPr lang="en-US" b="1" dirty="0"/>
              <a:t>Section 44 of IPC, “injury” means any harm caused to a person illegally either in mind, body, reputation or property.</a:t>
            </a:r>
            <a:endParaRPr lang="en-US" dirty="0"/>
          </a:p>
          <a:p>
            <a:r>
              <a:rPr lang="en-US" b="1" dirty="0"/>
              <a:t>However, there can be some crimes which might not require injuries to anybody.</a:t>
            </a:r>
            <a:r>
              <a:rPr lang="en-US" dirty="0"/>
              <a:t> For example, driving without a driving license is a crime even if it may not harm anybody.</a:t>
            </a:r>
          </a:p>
          <a:p>
            <a:endParaRPr lang="en-US" dirty="0"/>
          </a:p>
        </p:txBody>
      </p:sp>
    </p:spTree>
    <p:extLst>
      <p:ext uri="{BB962C8B-B14F-4D97-AF65-F5344CB8AC3E}">
        <p14:creationId xmlns:p14="http://schemas.microsoft.com/office/powerpoint/2010/main" val="15151062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TM02836342[[fn=Ion]]</Template>
  <TotalTime>222</TotalTime>
  <Words>1213</Words>
  <Application>Microsoft Office PowerPoint</Application>
  <PresentationFormat>Widescreen</PresentationFormat>
  <Paragraphs>63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vt:lpstr>
      <vt:lpstr>Crime: Concept, Elements and Stages </vt:lpstr>
      <vt:lpstr>Introduction</vt:lpstr>
      <vt:lpstr>Concept of Crime</vt:lpstr>
      <vt:lpstr>Definition of Crime</vt:lpstr>
      <vt:lpstr>Fundamental Elements of Crime </vt:lpstr>
      <vt:lpstr>Human being </vt:lpstr>
      <vt:lpstr>Mens Rea </vt:lpstr>
      <vt:lpstr>Actus reus  </vt:lpstr>
      <vt:lpstr>Injury </vt:lpstr>
      <vt:lpstr>Stages of crime </vt:lpstr>
      <vt:lpstr>Intention (1st Stage of crime)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Lenove</dc:creator>
  <cp:lastModifiedBy>Lenove</cp:lastModifiedBy>
  <cp:revision>7</cp:revision>
  <dcterms:created xsi:type="dcterms:W3CDTF">2025-05-08T08:16:24Z</dcterms:created>
  <dcterms:modified xsi:type="dcterms:W3CDTF">2025-05-08T11:58:28Z</dcterms:modified>
</cp:coreProperties>
</file>